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0DBFD8B-1616-4DE5-94CE-F22A6624E59A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79ABDCD-ED4A-4C4A-84DB-8A30CAD8E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88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965D5-E33D-47AF-8EE8-D011C294B8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D7960-9033-4DA5-B16E-5CEA41760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4EA9D4-ECFB-49F0-8C6D-CA55D0506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92304-600F-4785-B592-9D4AF66C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1666B1-8E3D-4C20-8156-2F99B55D9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05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67868-7CD0-4C6F-B2CF-B886738CB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0CC7F9-853B-44A2-9F1E-F2EA0DA19E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02EA2-7543-452B-A960-3477D6863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49CEB-392B-4804-8207-00B38CE3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F853D-BC15-4914-98B0-5250AABA0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02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5AFB5E-5966-44EA-997D-D7B1875D49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D39075-C1F2-4816-B822-818E0AF217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D4D3C-AFAC-4822-B2E9-B0B122444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EF11A-02CF-49CA-B926-0DC7DA03E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364C2-BBE1-44AD-9260-3F8A83767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197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D722C-688F-48D0-A2EC-39D1A01E7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254F9-F848-4331-87F2-CC696592D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354AA-3D4E-48E7-A6FB-84D6EBE15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5C71D-18AA-41A2-8E58-AEFB7C374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31625-1BBD-4978-BCB5-CBE75D74F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91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349-1DB4-4AC6-9497-02D6835CA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50620-AD89-4DA2-BBB6-556BDF468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5E0F8-0370-4357-83C1-48E146B64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89BE9-74FC-4B71-BEEB-CAC144E60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8D574-7AC1-48B6-8F5B-8A51FEAD1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163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4BBA4-A18E-4E09-BDE5-655A7120F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2A66E-2FA2-4096-95DD-F833B01EE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7C062D-9AA1-4811-B268-1DF816ED8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AB70AF-2D35-42AB-ADA8-065176737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BEE65F-DA44-45CB-A634-5E0C23DC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633106-A0D7-4B87-A22B-BDBBF4CD0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754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A4F32-2099-415B-A810-3B5F8C2FC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491A6-2DFA-4E68-A98E-00C44CFE3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3B83FD-8D7F-412F-A5BA-9F545C1181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817581-483C-4A57-BD1C-345A12F5A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5BDF5A-6747-4934-8F32-FBB88C96FD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E67382-37B2-407E-92EC-D22D01290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63E8A7-A44E-44FE-B536-018AF25AE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200A8-FD44-4600-A642-7BB3C7F1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58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C15B8-25C6-446D-A7C5-51CBD6C23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219E1E-39AF-4F2E-A6C0-9D4876EDA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D3D39F-6DB4-4D79-B1BE-CE12484A1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B9EA54-CB1D-4D4C-9094-1BC4D084D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2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CB8323-AA2A-4401-804E-C4587E1C5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A6ED09-BD65-47C7-A4B4-E86429643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5BD8BA-FA2A-4D97-9584-437CABF1C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92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356B1-CC1D-4B04-B500-4C13948A8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A05E0-A128-4D50-930A-CF812DC89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F2152C-4886-4973-BC92-D5F4C3060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2BF8D-88B0-49BE-8A2C-605A6B1B3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D162C0-F783-408D-B7F3-9EA4BE1F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4BE26C-4E36-4DFF-B24D-03DA4DF98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462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080F7-39CD-4BEA-9137-738E2D99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9568CA-C9E3-4896-B9B9-FCFBC4D908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2ECEE0-9740-4920-94BA-901A1D3E4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4DB41B-34A6-4D31-BB68-4E4A49B4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2B551-81E2-49CB-90E7-ACD5EA890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53D1D-095D-4FDD-B932-4C99940B7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61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61A7B7-7D35-4975-8D6B-3D12BE6F1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4D1A9-984F-4FF0-A2E8-F3A049291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86B16-03D5-44CB-964E-BD3D293DBE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89766-579E-4476-AE64-6E53C7525740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B74B3-8050-4546-B185-1E6A780DBC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BD089-67ED-43E1-861C-FBE2558BB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E821D4-D8CB-464F-B911-79C4042A9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917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427CEAC-64CA-493B-9BAB-9FC5763D3B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VELLORE SMART CITY PROJECT</a:t>
            </a:r>
          </a:p>
        </p:txBody>
      </p:sp>
    </p:spTree>
    <p:extLst>
      <p:ext uri="{BB962C8B-B14F-4D97-AF65-F5344CB8AC3E}">
        <p14:creationId xmlns:p14="http://schemas.microsoft.com/office/powerpoint/2010/main" val="4239128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881" y="-50284"/>
            <a:ext cx="4386158" cy="457907"/>
          </a:xfrm>
        </p:spPr>
        <p:txBody>
          <a:bodyPr>
            <a:noAutofit/>
          </a:bodyPr>
          <a:lstStyle/>
          <a:p>
            <a:pPr fontAlgn="t"/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Multi Level Car Parking</a:t>
            </a:r>
            <a:endParaRPr lang="en-US" sz="28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1" y="605929"/>
            <a:ext cx="5175926" cy="612537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31" b="14031"/>
          <a:stretch/>
        </p:blipFill>
        <p:spPr>
          <a:xfrm>
            <a:off x="6825464" y="3526350"/>
            <a:ext cx="5123433" cy="31646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1" b="16341"/>
          <a:stretch/>
        </p:blipFill>
        <p:spPr>
          <a:xfrm>
            <a:off x="6805832" y="478617"/>
            <a:ext cx="5148008" cy="2998773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870FC71-2C86-48E1-BFDF-C3D2FE821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687379"/>
              </p:ext>
            </p:extLst>
          </p:nvPr>
        </p:nvGraphicFramePr>
        <p:xfrm>
          <a:off x="262734" y="328316"/>
          <a:ext cx="6490606" cy="64886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51620">
                  <a:extLst>
                    <a:ext uri="{9D8B030D-6E8A-4147-A177-3AD203B41FA5}">
                      <a16:colId xmlns:a16="http://schemas.microsoft.com/office/drawing/2014/main" val="1913812868"/>
                    </a:ext>
                  </a:extLst>
                </a:gridCol>
                <a:gridCol w="2261816">
                  <a:extLst>
                    <a:ext uri="{9D8B030D-6E8A-4147-A177-3AD203B41FA5}">
                      <a16:colId xmlns:a16="http://schemas.microsoft.com/office/drawing/2014/main" val="1724453225"/>
                    </a:ext>
                  </a:extLst>
                </a:gridCol>
                <a:gridCol w="180533">
                  <a:extLst>
                    <a:ext uri="{9D8B030D-6E8A-4147-A177-3AD203B41FA5}">
                      <a16:colId xmlns:a16="http://schemas.microsoft.com/office/drawing/2014/main" val="1118333712"/>
                    </a:ext>
                  </a:extLst>
                </a:gridCol>
                <a:gridCol w="2011658">
                  <a:extLst>
                    <a:ext uri="{9D8B030D-6E8A-4147-A177-3AD203B41FA5}">
                      <a16:colId xmlns:a16="http://schemas.microsoft.com/office/drawing/2014/main" val="722926309"/>
                    </a:ext>
                  </a:extLst>
                </a:gridCol>
                <a:gridCol w="1684979">
                  <a:extLst>
                    <a:ext uri="{9D8B030D-6E8A-4147-A177-3AD203B41FA5}">
                      <a16:colId xmlns:a16="http://schemas.microsoft.com/office/drawing/2014/main" val="74615648"/>
                    </a:ext>
                  </a:extLst>
                </a:gridCol>
              </a:tblGrid>
              <a:tr h="827122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Establishing of Multi Level Car Parking at New Bus stand in Zone 4 in Vellore City Municipal Corporation(ABD Area)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81660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691069233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11.03 Cr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814947716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2314166445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05.03.2019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20034021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3309964155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VM Construction, Gudiyattam.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75380"/>
                  </a:ext>
                </a:extLst>
              </a:tr>
              <a:tr h="110225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2322555903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09.03.2019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2937063893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1531450922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9.67 Crores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1017493511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4051364104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 months (09.03.2021)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509810268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2625071286"/>
                  </a:ext>
                </a:extLst>
              </a:tr>
              <a:tr h="426892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i) Structure completed up to Terrace.</a:t>
                      </a:r>
                      <a:b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Building outer plastering in progress.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5089503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2833750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30.06.2021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5172686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8389324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2675738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55%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65%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0821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43275845"/>
                  </a:ext>
                </a:extLst>
              </a:tr>
              <a:tr h="204477">
                <a:tc>
                  <a:txBody>
                    <a:bodyPr/>
                    <a:lstStyle/>
                    <a:p>
                      <a:pPr algn="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6.40 Cr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3" marR="2533" marT="2533" marB="0" anchor="b"/>
                </a:tc>
                <a:extLst>
                  <a:ext uri="{0D108BD9-81ED-4DB2-BD59-A6C34878D82A}">
                    <a16:rowId xmlns:a16="http://schemas.microsoft.com/office/drawing/2014/main" val="2180227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162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4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Storm Water Drain - RCC lining - 6.20 Km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26"/>
          <a:stretch/>
        </p:blipFill>
        <p:spPr>
          <a:xfrm>
            <a:off x="6760594" y="3525398"/>
            <a:ext cx="5177083" cy="31684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7"/>
          <a:stretch/>
        </p:blipFill>
        <p:spPr>
          <a:xfrm>
            <a:off x="6797793" y="449623"/>
            <a:ext cx="5123432" cy="3019598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5D999C-EFFD-48B1-A8A5-4EE008C93C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93965"/>
              </p:ext>
            </p:extLst>
          </p:nvPr>
        </p:nvGraphicFramePr>
        <p:xfrm>
          <a:off x="187287" y="363554"/>
          <a:ext cx="6551363" cy="643130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8164">
                  <a:extLst>
                    <a:ext uri="{9D8B030D-6E8A-4147-A177-3AD203B41FA5}">
                      <a16:colId xmlns:a16="http://schemas.microsoft.com/office/drawing/2014/main" val="4170562548"/>
                    </a:ext>
                  </a:extLst>
                </a:gridCol>
                <a:gridCol w="2106830">
                  <a:extLst>
                    <a:ext uri="{9D8B030D-6E8A-4147-A177-3AD203B41FA5}">
                      <a16:colId xmlns:a16="http://schemas.microsoft.com/office/drawing/2014/main" val="300860618"/>
                    </a:ext>
                  </a:extLst>
                </a:gridCol>
                <a:gridCol w="168510">
                  <a:extLst>
                    <a:ext uri="{9D8B030D-6E8A-4147-A177-3AD203B41FA5}">
                      <a16:colId xmlns:a16="http://schemas.microsoft.com/office/drawing/2014/main" val="166440450"/>
                    </a:ext>
                  </a:extLst>
                </a:gridCol>
                <a:gridCol w="1981996">
                  <a:extLst>
                    <a:ext uri="{9D8B030D-6E8A-4147-A177-3AD203B41FA5}">
                      <a16:colId xmlns:a16="http://schemas.microsoft.com/office/drawing/2014/main" val="1200230566"/>
                    </a:ext>
                  </a:extLst>
                </a:gridCol>
                <a:gridCol w="1985863">
                  <a:extLst>
                    <a:ext uri="{9D8B030D-6E8A-4147-A177-3AD203B41FA5}">
                      <a16:colId xmlns:a16="http://schemas.microsoft.com/office/drawing/2014/main" val="1371479198"/>
                    </a:ext>
                  </a:extLst>
                </a:gridCol>
              </a:tblGrid>
              <a:tr h="1316175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of Side Retaining Wall for a length of 3.80km and Landscaping at Channel from Old Bye Pass Road to Hotel Riverview Junction,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Palar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River to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Mangaimundy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Mangaimundy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to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Kasalpet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Anjinayar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Koil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street Zone-IV</a:t>
                      </a:r>
                      <a:b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of Side Retaining Wall for 2.40 km and Landscaping at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Nickalsan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Channel from Hotel River View to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Thenral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Nagar Back side Zone-II 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322183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2123098542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29.00 Cr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2160461634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1280566884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26.02.2019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1220055019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2152099092"/>
                  </a:ext>
                </a:extLst>
              </a:tr>
              <a:tr h="149119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Kumar Builders, </a:t>
                      </a:r>
                      <a:r>
                        <a:rPr lang="en-US" sz="127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Ranipet</a:t>
                      </a:r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; M/s J K Construction, Vellore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20793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1761522982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09.03.2019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3394506921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905791621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25.14 Cr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2562632356"/>
                  </a:ext>
                </a:extLst>
              </a:tr>
              <a:tr h="156061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267764784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months (09.03.2020)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3425935432"/>
                  </a:ext>
                </a:extLst>
              </a:tr>
              <a:tr h="75146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1986682942"/>
                  </a:ext>
                </a:extLst>
              </a:tr>
              <a:tr h="689837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Retaining Wall 2950m completed out of 6200m</a:t>
                      </a:r>
                      <a:b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Remaining Length in progress.</a:t>
                      </a:r>
                      <a:b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1 - 1600m/3800m</a:t>
                      </a:r>
                      <a:b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2 - 1300/2400m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5519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582759059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31.03.2021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807633193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384189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8341306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42%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46%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7125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75025311"/>
                  </a:ext>
                </a:extLst>
              </a:tr>
              <a:tr h="16452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11.28 Crores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010" marR="2010" marT="2010" marB="0" anchor="b"/>
                </a:tc>
                <a:extLst>
                  <a:ext uri="{0D108BD9-81ED-4DB2-BD59-A6C34878D82A}">
                    <a16:rowId xmlns:a16="http://schemas.microsoft.com/office/drawing/2014/main" val="306239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00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4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Tourism Development - SOR Items - Part 1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60594" y="3698562"/>
            <a:ext cx="5177083" cy="29323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1" b="10259"/>
          <a:stretch/>
        </p:blipFill>
        <p:spPr>
          <a:xfrm>
            <a:off x="6771611" y="456354"/>
            <a:ext cx="5170676" cy="3208679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8E5210-E227-4A39-8A67-0DB25FEA00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231940"/>
              </p:ext>
            </p:extLst>
          </p:nvPr>
        </p:nvGraphicFramePr>
        <p:xfrm>
          <a:off x="332556" y="407623"/>
          <a:ext cx="6338323" cy="633487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0515">
                  <a:extLst>
                    <a:ext uri="{9D8B030D-6E8A-4147-A177-3AD203B41FA5}">
                      <a16:colId xmlns:a16="http://schemas.microsoft.com/office/drawing/2014/main" val="150295209"/>
                    </a:ext>
                  </a:extLst>
                </a:gridCol>
                <a:gridCol w="1939417">
                  <a:extLst>
                    <a:ext uri="{9D8B030D-6E8A-4147-A177-3AD203B41FA5}">
                      <a16:colId xmlns:a16="http://schemas.microsoft.com/office/drawing/2014/main" val="779412382"/>
                    </a:ext>
                  </a:extLst>
                </a:gridCol>
                <a:gridCol w="149735">
                  <a:extLst>
                    <a:ext uri="{9D8B030D-6E8A-4147-A177-3AD203B41FA5}">
                      <a16:colId xmlns:a16="http://schemas.microsoft.com/office/drawing/2014/main" val="136227837"/>
                    </a:ext>
                  </a:extLst>
                </a:gridCol>
                <a:gridCol w="1989328">
                  <a:extLst>
                    <a:ext uri="{9D8B030D-6E8A-4147-A177-3AD203B41FA5}">
                      <a16:colId xmlns:a16="http://schemas.microsoft.com/office/drawing/2014/main" val="365647563"/>
                    </a:ext>
                  </a:extLst>
                </a:gridCol>
                <a:gridCol w="1989328">
                  <a:extLst>
                    <a:ext uri="{9D8B030D-6E8A-4147-A177-3AD203B41FA5}">
                      <a16:colId xmlns:a16="http://schemas.microsoft.com/office/drawing/2014/main" val="2588827846"/>
                    </a:ext>
                  </a:extLst>
                </a:gridCol>
              </a:tblGrid>
              <a:tr h="430335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Integrated Tourism Development of Vellore Fort and Precincts Part-1</a:t>
                      </a:r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874251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1979333849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10.80 Cr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305536996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1884066071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26.02.2019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471815048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3894043281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Kumar Builders, Ranipet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3526211143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495091610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09.03.2019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822171935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2351885920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9.37 Cr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4278734799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1191061521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 months (26.06.2020)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3491924159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2327092368"/>
                  </a:ext>
                </a:extLst>
              </a:tr>
              <a:tr h="486958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Moat Desilting 85% Completed</a:t>
                      </a:r>
                      <a:b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Footpath Completed 200m/1400m</a:t>
                      </a:r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904392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108041484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1125587699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3263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912160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55%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58%</a:t>
                      </a:r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355118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832480"/>
                  </a:ext>
                </a:extLst>
              </a:tr>
              <a:tr h="215167">
                <a:tc>
                  <a:txBody>
                    <a:bodyPr/>
                    <a:lstStyle/>
                    <a:p>
                      <a:pPr algn="r" fontAlgn="t"/>
                      <a:r>
                        <a:rPr lang="en-US" sz="15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5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15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701" marR="2701" marT="2701" marB="0" anchor="b"/>
                </a:tc>
                <a:extLst>
                  <a:ext uri="{0D108BD9-81ED-4DB2-BD59-A6C34878D82A}">
                    <a16:rowId xmlns:a16="http://schemas.microsoft.com/office/drawing/2014/main" val="31095298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2338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4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Otteri</a:t>
            </a:r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Lake Development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20" b="14774"/>
          <a:stretch/>
        </p:blipFill>
        <p:spPr>
          <a:xfrm>
            <a:off x="6817633" y="3681295"/>
            <a:ext cx="5088787" cy="29618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45" b="1579"/>
          <a:stretch/>
        </p:blipFill>
        <p:spPr>
          <a:xfrm>
            <a:off x="6795599" y="440675"/>
            <a:ext cx="5129337" cy="3203609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F412334-54EF-49EE-8918-F5EB366E4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371145"/>
              </p:ext>
            </p:extLst>
          </p:nvPr>
        </p:nvGraphicFramePr>
        <p:xfrm>
          <a:off x="248044" y="374572"/>
          <a:ext cx="6351060" cy="648077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7449">
                  <a:extLst>
                    <a:ext uri="{9D8B030D-6E8A-4147-A177-3AD203B41FA5}">
                      <a16:colId xmlns:a16="http://schemas.microsoft.com/office/drawing/2014/main" val="2154719473"/>
                    </a:ext>
                  </a:extLst>
                </a:gridCol>
                <a:gridCol w="1909098">
                  <a:extLst>
                    <a:ext uri="{9D8B030D-6E8A-4147-A177-3AD203B41FA5}">
                      <a16:colId xmlns:a16="http://schemas.microsoft.com/office/drawing/2014/main" val="1918895993"/>
                    </a:ext>
                  </a:extLst>
                </a:gridCol>
                <a:gridCol w="151045">
                  <a:extLst>
                    <a:ext uri="{9D8B030D-6E8A-4147-A177-3AD203B41FA5}">
                      <a16:colId xmlns:a16="http://schemas.microsoft.com/office/drawing/2014/main" val="1778155027"/>
                    </a:ext>
                  </a:extLst>
                </a:gridCol>
                <a:gridCol w="2006734">
                  <a:extLst>
                    <a:ext uri="{9D8B030D-6E8A-4147-A177-3AD203B41FA5}">
                      <a16:colId xmlns:a16="http://schemas.microsoft.com/office/drawing/2014/main" val="3578954247"/>
                    </a:ext>
                  </a:extLst>
                </a:gridCol>
                <a:gridCol w="2006734">
                  <a:extLst>
                    <a:ext uri="{9D8B030D-6E8A-4147-A177-3AD203B41FA5}">
                      <a16:colId xmlns:a16="http://schemas.microsoft.com/office/drawing/2014/main" val="972249263"/>
                    </a:ext>
                  </a:extLst>
                </a:gridCol>
              </a:tblGrid>
              <a:tr h="691292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Walkways, Development of Green space and Beautification of </a:t>
                      </a:r>
                      <a:r>
                        <a:rPr lang="en-US" sz="15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Otteri</a:t>
                      </a:r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Lake including desilting works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1968147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3411047275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9.00 Cr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3522218628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4011394149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28.02.2019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3217386543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1650100986"/>
                  </a:ext>
                </a:extLst>
              </a:tr>
              <a:tr h="461671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Kumar Builders, Ranipet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1111605752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3326835938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09.03.2019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696077903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1490005307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6.34 Cr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2203864806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3470291364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months (09.03.2020)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1047208137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2960373511"/>
                  </a:ext>
                </a:extLst>
              </a:tr>
              <a:tr h="691292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87% of the Work completed. Gardening maintenance work. Entrance Arch work, High mast lights erection to be completed.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006816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1138722405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30.08.2020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2055612037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9955411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480779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87%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90%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0288589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89568830"/>
                  </a:ext>
                </a:extLst>
              </a:tr>
              <a:tr h="232050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5.58 Cr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19" marR="2419" marT="2419" marB="0" anchor="b"/>
                </a:tc>
                <a:extLst>
                  <a:ext uri="{0D108BD9-81ED-4DB2-BD59-A6C34878D82A}">
                    <a16:rowId xmlns:a16="http://schemas.microsoft.com/office/drawing/2014/main" val="235864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8870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4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Solar Roof Top (129 Buildings)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7633" y="3642872"/>
            <a:ext cx="5088787" cy="29672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86"/>
          <a:stretch/>
        </p:blipFill>
        <p:spPr>
          <a:xfrm>
            <a:off x="6817632" y="499604"/>
            <a:ext cx="5088787" cy="3084339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06F3BF8-D9FE-4B51-B4AF-1D3BDC968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459921"/>
              </p:ext>
            </p:extLst>
          </p:nvPr>
        </p:nvGraphicFramePr>
        <p:xfrm>
          <a:off x="66102" y="330509"/>
          <a:ext cx="6566052" cy="644937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7955">
                  <a:extLst>
                    <a:ext uri="{9D8B030D-6E8A-4147-A177-3AD203B41FA5}">
                      <a16:colId xmlns:a16="http://schemas.microsoft.com/office/drawing/2014/main" val="2423042080"/>
                    </a:ext>
                  </a:extLst>
                </a:gridCol>
                <a:gridCol w="2022611">
                  <a:extLst>
                    <a:ext uri="{9D8B030D-6E8A-4147-A177-3AD203B41FA5}">
                      <a16:colId xmlns:a16="http://schemas.microsoft.com/office/drawing/2014/main" val="3287419176"/>
                    </a:ext>
                  </a:extLst>
                </a:gridCol>
                <a:gridCol w="156158">
                  <a:extLst>
                    <a:ext uri="{9D8B030D-6E8A-4147-A177-3AD203B41FA5}">
                      <a16:colId xmlns:a16="http://schemas.microsoft.com/office/drawing/2014/main" val="2122869083"/>
                    </a:ext>
                  </a:extLst>
                </a:gridCol>
                <a:gridCol w="2074664">
                  <a:extLst>
                    <a:ext uri="{9D8B030D-6E8A-4147-A177-3AD203B41FA5}">
                      <a16:colId xmlns:a16="http://schemas.microsoft.com/office/drawing/2014/main" val="3878944575"/>
                    </a:ext>
                  </a:extLst>
                </a:gridCol>
                <a:gridCol w="2074664">
                  <a:extLst>
                    <a:ext uri="{9D8B030D-6E8A-4147-A177-3AD203B41FA5}">
                      <a16:colId xmlns:a16="http://schemas.microsoft.com/office/drawing/2014/main" val="3625831190"/>
                    </a:ext>
                  </a:extLst>
                </a:gridCol>
              </a:tblGrid>
              <a:tr h="766733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Supply, Installation, Testing, Commissioning and five years Comprehensive operation and maintenance of Roof Top Solar PV System(on Grid)in Vellore City Municipal Corporation Buildings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6798589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3003069903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3.81 Cr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1129057218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3022182388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04.03.2019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3373588735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2477458990"/>
                  </a:ext>
                </a:extLst>
              </a:tr>
              <a:tr h="305846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Green Field solar Solutions Pvt Ltd, Chennai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19695079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585581542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09.03.2019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4235958001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2946845501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2.69 Cr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3460420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5309459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months (09.03.2020)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2212686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335247213"/>
                  </a:ext>
                </a:extLst>
              </a:tr>
              <a:tr h="965026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i) Erection of Solar panels completed for 62 buildings</a:t>
                      </a:r>
                      <a:b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Installation of Batteries, Invertors and Electrical Works in progress</a:t>
                      </a:r>
                      <a:b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iii) Remaining building Erection of Panels in progress.</a:t>
                      </a:r>
                      <a:b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iv) Frames erected for 120 buildings.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57881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1490324965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3343500512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4293223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7990492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82%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336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759250598"/>
                  </a:ext>
                </a:extLst>
              </a:tr>
              <a:tr h="188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Rs.1.37 Cr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08" marR="2208" marT="2208" marB="0" anchor="b"/>
                </a:tc>
                <a:extLst>
                  <a:ext uri="{0D108BD9-81ED-4DB2-BD59-A6C34878D82A}">
                    <a16:rowId xmlns:a16="http://schemas.microsoft.com/office/drawing/2014/main" val="24077635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346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4243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Water Supply Internal Plumbing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86D247-6F20-47D1-BFA4-E070A1655D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513294"/>
              </p:ext>
            </p:extLst>
          </p:nvPr>
        </p:nvGraphicFramePr>
        <p:xfrm>
          <a:off x="158501" y="396606"/>
          <a:ext cx="6429586" cy="646139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2174">
                  <a:extLst>
                    <a:ext uri="{9D8B030D-6E8A-4147-A177-3AD203B41FA5}">
                      <a16:colId xmlns:a16="http://schemas.microsoft.com/office/drawing/2014/main" val="1017059915"/>
                    </a:ext>
                  </a:extLst>
                </a:gridCol>
                <a:gridCol w="1931410">
                  <a:extLst>
                    <a:ext uri="{9D8B030D-6E8A-4147-A177-3AD203B41FA5}">
                      <a16:colId xmlns:a16="http://schemas.microsoft.com/office/drawing/2014/main" val="1411154225"/>
                    </a:ext>
                  </a:extLst>
                </a:gridCol>
                <a:gridCol w="152912">
                  <a:extLst>
                    <a:ext uri="{9D8B030D-6E8A-4147-A177-3AD203B41FA5}">
                      <a16:colId xmlns:a16="http://schemas.microsoft.com/office/drawing/2014/main" val="3087191247"/>
                    </a:ext>
                  </a:extLst>
                </a:gridCol>
                <a:gridCol w="2031545">
                  <a:extLst>
                    <a:ext uri="{9D8B030D-6E8A-4147-A177-3AD203B41FA5}">
                      <a16:colId xmlns:a16="http://schemas.microsoft.com/office/drawing/2014/main" val="3393238130"/>
                    </a:ext>
                  </a:extLst>
                </a:gridCol>
                <a:gridCol w="2031545">
                  <a:extLst>
                    <a:ext uri="{9D8B030D-6E8A-4147-A177-3AD203B41FA5}">
                      <a16:colId xmlns:a16="http://schemas.microsoft.com/office/drawing/2014/main" val="2612429146"/>
                    </a:ext>
                  </a:extLst>
                </a:gridCol>
              </a:tblGrid>
              <a:tr h="647121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47698 water Supply Internal Plumbing works for left out House Service Connection in Vellore City Municipal Corporation</a:t>
                      </a:r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4667584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4054579123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11.30 Cr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2188447809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3201961312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12.02.2019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4004376824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1763631288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Thiru.T. Saravanan, Vellore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105012626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557477899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09.03.2019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2366427362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3063576860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9.97 Cr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574628208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32377110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months (09.03.2020)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2711475904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8368595"/>
                  </a:ext>
                </a:extLst>
              </a:tr>
              <a:tr h="809767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14582 </a:t>
                      </a:r>
                      <a:r>
                        <a:rPr lang="en-US" sz="145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nos</a:t>
                      </a:r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internal pipe Connection completed out of 47698 nos.</a:t>
                      </a:r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Zone 1 - 7077</a:t>
                      </a:r>
                      <a:br>
                        <a:rPr lang="it-IT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it-IT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Zone 2 - 1780</a:t>
                      </a:r>
                      <a:br>
                        <a:rPr lang="it-IT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it-IT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Zone 3 - 1469</a:t>
                      </a:r>
                      <a:br>
                        <a:rPr lang="it-IT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it-IT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Zone 4 - 4272</a:t>
                      </a:r>
                      <a:endParaRPr lang="it-IT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71864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31151005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4118628545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399992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349191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25%</a:t>
                      </a:r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30%</a:t>
                      </a:r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263518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78530881"/>
                  </a:ext>
                </a:extLst>
              </a:tr>
              <a:tr h="197252">
                <a:tc>
                  <a:txBody>
                    <a:bodyPr/>
                    <a:lstStyle/>
                    <a:p>
                      <a:pPr algn="r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4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5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5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2.87 Cr</a:t>
                      </a:r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08" marR="2408" marT="2408" marB="0" anchor="b"/>
                </a:tc>
                <a:extLst>
                  <a:ext uri="{0D108BD9-81ED-4DB2-BD59-A6C34878D82A}">
                    <a16:rowId xmlns:a16="http://schemas.microsoft.com/office/drawing/2014/main" val="11270909"/>
                  </a:ext>
                </a:extLst>
              </a:tr>
            </a:tbl>
          </a:graphicData>
        </a:graphic>
      </p:graphicFrame>
      <p:pic>
        <p:nvPicPr>
          <p:cNvPr id="8" name="Picture 7" descr="A close up of a brick building&#10;&#10;Description automatically generated">
            <a:extLst>
              <a:ext uri="{FF2B5EF4-FFF2-40B4-BE49-F238E27FC236}">
                <a16:creationId xmlns:a16="http://schemas.microsoft.com/office/drawing/2014/main" id="{00048EA9-229B-417B-AFF9-6B6532878E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9" r="23187"/>
          <a:stretch/>
        </p:blipFill>
        <p:spPr>
          <a:xfrm>
            <a:off x="6814763" y="800379"/>
            <a:ext cx="2456765" cy="55338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FAEF80-F0DA-42E8-8F5C-768A0CD903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9" r="18997"/>
          <a:stretch/>
        </p:blipFill>
        <p:spPr>
          <a:xfrm>
            <a:off x="9348646" y="800378"/>
            <a:ext cx="2549767" cy="55338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5699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4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Construction of Commercial complex at </a:t>
            </a:r>
            <a:r>
              <a:rPr lang="en-US" sz="2800" u="none" strike="noStrike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Sathuvachari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8" b="4238"/>
          <a:stretch/>
        </p:blipFill>
        <p:spPr>
          <a:xfrm>
            <a:off x="6797406" y="3739347"/>
            <a:ext cx="5113498" cy="29494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08"/>
          <a:stretch/>
        </p:blipFill>
        <p:spPr>
          <a:xfrm>
            <a:off x="6797406" y="440674"/>
            <a:ext cx="5113498" cy="3265621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960FFB7-745C-46B6-A79E-6ADA7C5BA1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7134090"/>
              </p:ext>
            </p:extLst>
          </p:nvPr>
        </p:nvGraphicFramePr>
        <p:xfrm>
          <a:off x="208849" y="396606"/>
          <a:ext cx="6379237" cy="642627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3280">
                  <a:extLst>
                    <a:ext uri="{9D8B030D-6E8A-4147-A177-3AD203B41FA5}">
                      <a16:colId xmlns:a16="http://schemas.microsoft.com/office/drawing/2014/main" val="404515027"/>
                    </a:ext>
                  </a:extLst>
                </a:gridCol>
                <a:gridCol w="1969717">
                  <a:extLst>
                    <a:ext uri="{9D8B030D-6E8A-4147-A177-3AD203B41FA5}">
                      <a16:colId xmlns:a16="http://schemas.microsoft.com/office/drawing/2014/main" val="3789729720"/>
                    </a:ext>
                  </a:extLst>
                </a:gridCol>
                <a:gridCol w="88135">
                  <a:extLst>
                    <a:ext uri="{9D8B030D-6E8A-4147-A177-3AD203B41FA5}">
                      <a16:colId xmlns:a16="http://schemas.microsoft.com/office/drawing/2014/main" val="1502987978"/>
                    </a:ext>
                  </a:extLst>
                </a:gridCol>
                <a:gridCol w="1972468">
                  <a:extLst>
                    <a:ext uri="{9D8B030D-6E8A-4147-A177-3AD203B41FA5}">
                      <a16:colId xmlns:a16="http://schemas.microsoft.com/office/drawing/2014/main" val="124759442"/>
                    </a:ext>
                  </a:extLst>
                </a:gridCol>
                <a:gridCol w="2015637">
                  <a:extLst>
                    <a:ext uri="{9D8B030D-6E8A-4147-A177-3AD203B41FA5}">
                      <a16:colId xmlns:a16="http://schemas.microsoft.com/office/drawing/2014/main" val="911844911"/>
                    </a:ext>
                  </a:extLst>
                </a:gridCol>
              </a:tblGrid>
              <a:tr h="691178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of Commercial Complex at </a:t>
                      </a:r>
                      <a:r>
                        <a:rPr lang="en-US" sz="148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Sathuvachari</a:t>
                      </a:r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Amma </a:t>
                      </a:r>
                      <a:r>
                        <a:rPr lang="en-US" sz="148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Unavagam</a:t>
                      </a:r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Campus in Vellore Corporation</a:t>
                      </a:r>
                      <a:endParaRPr lang="en-US" sz="148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5191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2016730398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5.20 Cr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2498444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355772965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08.04.2019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19987530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3259909129"/>
                  </a:ext>
                </a:extLst>
              </a:tr>
              <a:tr h="417973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M/s.V.M.Construction, Gudiyattam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386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4235555075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14.06.2019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95862553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1419372190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4.25 Cr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813128997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2774341404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months (14.06.2020)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3492032723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549840095"/>
                  </a:ext>
                </a:extLst>
              </a:tr>
              <a:tr h="603582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i) Dismantling of Existing structure completed.</a:t>
                      </a:r>
                      <a:b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Basement work in progresss</a:t>
                      </a:r>
                      <a:b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iii) Superstructure Column Work in Progress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9600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2013539152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31.03.2021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3865726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0347923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799089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2%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10%</a:t>
                      </a:r>
                      <a:endParaRPr lang="en-US" sz="148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1689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56995374"/>
                  </a:ext>
                </a:extLst>
              </a:tr>
              <a:tr h="232065">
                <a:tc>
                  <a:txBody>
                    <a:bodyPr/>
                    <a:lstStyle/>
                    <a:p>
                      <a:pPr algn="r" fontAlgn="t"/>
                      <a:r>
                        <a:rPr lang="en-US" sz="148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48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8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8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148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8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65" marR="2465" marT="2465" marB="0" anchor="b"/>
                </a:tc>
                <a:extLst>
                  <a:ext uri="{0D108BD9-81ED-4DB2-BD59-A6C34878D82A}">
                    <a16:rowId xmlns:a16="http://schemas.microsoft.com/office/drawing/2014/main" val="1327181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573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4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Crematorium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86"/>
          <a:stretch/>
        </p:blipFill>
        <p:spPr>
          <a:xfrm>
            <a:off x="6830647" y="3646584"/>
            <a:ext cx="5075771" cy="29635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96"/>
          <a:stretch/>
        </p:blipFill>
        <p:spPr>
          <a:xfrm>
            <a:off x="6830648" y="506777"/>
            <a:ext cx="5075772" cy="3095739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7FFD66-8B64-4D38-8D7E-F29E564F7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7507155"/>
              </p:ext>
            </p:extLst>
          </p:nvPr>
        </p:nvGraphicFramePr>
        <p:xfrm>
          <a:off x="232645" y="407623"/>
          <a:ext cx="6333407" cy="634918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5148">
                  <a:extLst>
                    <a:ext uri="{9D8B030D-6E8A-4147-A177-3AD203B41FA5}">
                      <a16:colId xmlns:a16="http://schemas.microsoft.com/office/drawing/2014/main" val="1302320978"/>
                    </a:ext>
                  </a:extLst>
                </a:gridCol>
                <a:gridCol w="1895322">
                  <a:extLst>
                    <a:ext uri="{9D8B030D-6E8A-4147-A177-3AD203B41FA5}">
                      <a16:colId xmlns:a16="http://schemas.microsoft.com/office/drawing/2014/main" val="859119596"/>
                    </a:ext>
                  </a:extLst>
                </a:gridCol>
                <a:gridCol w="150625">
                  <a:extLst>
                    <a:ext uri="{9D8B030D-6E8A-4147-A177-3AD203B41FA5}">
                      <a16:colId xmlns:a16="http://schemas.microsoft.com/office/drawing/2014/main" val="3502553777"/>
                    </a:ext>
                  </a:extLst>
                </a:gridCol>
                <a:gridCol w="2001156">
                  <a:extLst>
                    <a:ext uri="{9D8B030D-6E8A-4147-A177-3AD203B41FA5}">
                      <a16:colId xmlns:a16="http://schemas.microsoft.com/office/drawing/2014/main" val="1797123922"/>
                    </a:ext>
                  </a:extLst>
                </a:gridCol>
                <a:gridCol w="2001156">
                  <a:extLst>
                    <a:ext uri="{9D8B030D-6E8A-4147-A177-3AD203B41FA5}">
                      <a16:colId xmlns:a16="http://schemas.microsoft.com/office/drawing/2014/main" val="3108933647"/>
                    </a:ext>
                  </a:extLst>
                </a:gridCol>
              </a:tblGrid>
              <a:tr h="495446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of Gasifier Crematorium at </a:t>
                      </a:r>
                      <a:r>
                        <a:rPr lang="en-US" sz="141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Ammanankuttai</a:t>
                      </a:r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in Zone 3, Vellore</a:t>
                      </a:r>
                      <a:endParaRPr lang="en-US" sz="141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39819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6343656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2.00 Cr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6495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4986549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13.11.2018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3408244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5481415"/>
                  </a:ext>
                </a:extLst>
              </a:tr>
              <a:tr h="38191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M/s.Goodcare Enviro System Pvt Ltd, Chennai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8131090"/>
                  </a:ext>
                </a:extLst>
              </a:tr>
              <a:tr h="45048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160402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26.12.2018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7051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092439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1.63 Cr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835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962622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 months (26.08.2019)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0944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3732332"/>
                  </a:ext>
                </a:extLst>
              </a:tr>
              <a:tr h="84579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i) Structure completed up to Roof Slab. Compound Wall work in progress (50% completed). </a:t>
                      </a:r>
                      <a:b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Machineries are procured &amp; erection to be started.</a:t>
                      </a:r>
                      <a:b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iii) Outer Plastering work in progress.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4372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9254322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9738175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4176163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440006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75%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80%</a:t>
                      </a:r>
                      <a:endParaRPr lang="en-US" sz="141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2371228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096879"/>
                  </a:ext>
                </a:extLst>
              </a:tr>
              <a:tr h="2017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1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41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1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1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0.70 Cr</a:t>
                      </a:r>
                      <a:endParaRPr lang="en-US" sz="141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1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470" marR="2470" marT="247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5543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686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4"/>
            <a:ext cx="8527055" cy="457907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Kaspa</a:t>
            </a:r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Play Ground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67" b="14535"/>
          <a:stretch/>
        </p:blipFill>
        <p:spPr>
          <a:xfrm>
            <a:off x="6795599" y="3591498"/>
            <a:ext cx="5129337" cy="30467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5599" y="500699"/>
            <a:ext cx="5129337" cy="3046731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C68613F-B637-441C-A3B5-2E673F2BA4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472340"/>
              </p:ext>
            </p:extLst>
          </p:nvPr>
        </p:nvGraphicFramePr>
        <p:xfrm>
          <a:off x="244468" y="407622"/>
          <a:ext cx="6211414" cy="622469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6833">
                  <a:extLst>
                    <a:ext uri="{9D8B030D-6E8A-4147-A177-3AD203B41FA5}">
                      <a16:colId xmlns:a16="http://schemas.microsoft.com/office/drawing/2014/main" val="3997087801"/>
                    </a:ext>
                  </a:extLst>
                </a:gridCol>
                <a:gridCol w="2353070">
                  <a:extLst>
                    <a:ext uri="{9D8B030D-6E8A-4147-A177-3AD203B41FA5}">
                      <a16:colId xmlns:a16="http://schemas.microsoft.com/office/drawing/2014/main" val="2964266684"/>
                    </a:ext>
                  </a:extLst>
                </a:gridCol>
                <a:gridCol w="181670">
                  <a:extLst>
                    <a:ext uri="{9D8B030D-6E8A-4147-A177-3AD203B41FA5}">
                      <a16:colId xmlns:a16="http://schemas.microsoft.com/office/drawing/2014/main" val="3410475598"/>
                    </a:ext>
                  </a:extLst>
                </a:gridCol>
                <a:gridCol w="1813414">
                  <a:extLst>
                    <a:ext uri="{9D8B030D-6E8A-4147-A177-3AD203B41FA5}">
                      <a16:colId xmlns:a16="http://schemas.microsoft.com/office/drawing/2014/main" val="3000504410"/>
                    </a:ext>
                  </a:extLst>
                </a:gridCol>
                <a:gridCol w="176315">
                  <a:extLst>
                    <a:ext uri="{9D8B030D-6E8A-4147-A177-3AD203B41FA5}">
                      <a16:colId xmlns:a16="http://schemas.microsoft.com/office/drawing/2014/main" val="1571166506"/>
                    </a:ext>
                  </a:extLst>
                </a:gridCol>
                <a:gridCol w="1410112">
                  <a:extLst>
                    <a:ext uri="{9D8B030D-6E8A-4147-A177-3AD203B41FA5}">
                      <a16:colId xmlns:a16="http://schemas.microsoft.com/office/drawing/2014/main" val="3000902178"/>
                    </a:ext>
                  </a:extLst>
                </a:gridCol>
              </a:tblGrid>
              <a:tr h="390827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Development of Multi Sports Complex at Corporation (KASPA) - Phase 1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9867879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791288562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5.00 Cr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3475703708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528336926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07.12.2018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755898234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388389756"/>
                  </a:ext>
                </a:extLst>
              </a:tr>
              <a:tr h="390827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Kumar Builders, Ranipet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983958844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710723403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11.01.2019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384183345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050000138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3.39 Cr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3698548137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345543619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 months (11.09.2020)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4067431447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784039592"/>
                  </a:ext>
                </a:extLst>
              </a:tr>
              <a:tr h="781652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Volley Ball Court, Basket Ball Court, Skating Court, Toilet Block Works completed. Jogging Track, Entrance Arch &amp; Open Gallery work in progress.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057486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4167866608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31.03.2021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341974747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2993088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</a:rPr>
                        <a:t>Jul-20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9180904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48%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51%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</a:rPr>
                        <a:t>51%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4148379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91632276"/>
                  </a:ext>
                </a:extLst>
              </a:tr>
              <a:tr h="195413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0.95Cr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3549573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168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3"/>
            <a:ext cx="8527055" cy="435300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Smart Road Phase - I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3" b="865"/>
          <a:stretch/>
        </p:blipFill>
        <p:spPr>
          <a:xfrm>
            <a:off x="6929608" y="3624899"/>
            <a:ext cx="4836405" cy="30519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4" b="27481"/>
          <a:stretch/>
        </p:blipFill>
        <p:spPr>
          <a:xfrm>
            <a:off x="6929609" y="462073"/>
            <a:ext cx="4836405" cy="3118185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7709A6B-3A4A-4961-982B-289D58ABD0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99723"/>
              </p:ext>
            </p:extLst>
          </p:nvPr>
        </p:nvGraphicFramePr>
        <p:xfrm>
          <a:off x="254183" y="440675"/>
          <a:ext cx="6388988" cy="635956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1539">
                  <a:extLst>
                    <a:ext uri="{9D8B030D-6E8A-4147-A177-3AD203B41FA5}">
                      <a16:colId xmlns:a16="http://schemas.microsoft.com/office/drawing/2014/main" val="3274612410"/>
                    </a:ext>
                  </a:extLst>
                </a:gridCol>
                <a:gridCol w="1968068">
                  <a:extLst>
                    <a:ext uri="{9D8B030D-6E8A-4147-A177-3AD203B41FA5}">
                      <a16:colId xmlns:a16="http://schemas.microsoft.com/office/drawing/2014/main" val="226504624"/>
                    </a:ext>
                  </a:extLst>
                </a:gridCol>
                <a:gridCol w="151947">
                  <a:extLst>
                    <a:ext uri="{9D8B030D-6E8A-4147-A177-3AD203B41FA5}">
                      <a16:colId xmlns:a16="http://schemas.microsoft.com/office/drawing/2014/main" val="169035404"/>
                    </a:ext>
                  </a:extLst>
                </a:gridCol>
                <a:gridCol w="2018717">
                  <a:extLst>
                    <a:ext uri="{9D8B030D-6E8A-4147-A177-3AD203B41FA5}">
                      <a16:colId xmlns:a16="http://schemas.microsoft.com/office/drawing/2014/main" val="904670912"/>
                    </a:ext>
                  </a:extLst>
                </a:gridCol>
                <a:gridCol w="2018717">
                  <a:extLst>
                    <a:ext uri="{9D8B030D-6E8A-4147-A177-3AD203B41FA5}">
                      <a16:colId xmlns:a16="http://schemas.microsoft.com/office/drawing/2014/main" val="440111604"/>
                    </a:ext>
                  </a:extLst>
                </a:gridCol>
              </a:tblGrid>
              <a:tr h="705079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Smart Roads at Fort Round road(Corporation Maintained Road)Package-1; Nethaji Stadium Road, Mandi Street &amp; Kribanandha Variyar Street Package -2; Main </a:t>
                      </a:r>
                      <a:r>
                        <a:rPr lang="en-US" sz="12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Bazzar</a:t>
                      </a: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road, </a:t>
                      </a:r>
                      <a:r>
                        <a:rPr lang="en-US" sz="12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Filterbed</a:t>
                      </a: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Road Package-3; Ward Roads Package-4 in Vellore City Municipal Corporation</a:t>
                      </a:r>
                      <a:endParaRPr lang="en-US" sz="12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7226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1709989627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44.13 Cr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4233302040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3501377295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25.09.2019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3415999058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2199065869"/>
                  </a:ext>
                </a:extLst>
              </a:tr>
              <a:tr h="280353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Kumar Builders, Ranipet - Pkg 1 &amp; 4</a:t>
                      </a:r>
                      <a:b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Apex Civil Engineering, Chennai - Pkg 2 &amp; 3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130348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2036454412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02.08.2019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882704248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2519481097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Rs.42.86 Cr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2216824647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1898145260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 months (02.02.2021)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3150888100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4013860560"/>
                  </a:ext>
                </a:extLst>
              </a:tr>
              <a:tr h="1111572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1 - SWD &amp; EB cable duct works in progress &amp; 20% completed in Fort Round Road.</a:t>
                      </a:r>
                      <a:b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2 - SWD works progress in Nethaji Road &amp; </a:t>
                      </a:r>
                      <a:r>
                        <a:rPr lang="en-US" sz="12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Kirubhanandha</a:t>
                      </a: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12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variyar</a:t>
                      </a: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road - 80m slab completed</a:t>
                      </a:r>
                      <a:b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3 - SWD Work progress in Filter Bed Road &amp; Main </a:t>
                      </a:r>
                      <a:r>
                        <a:rPr lang="en-US" sz="12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Bazzar</a:t>
                      </a: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Road - 420m Slab completed</a:t>
                      </a:r>
                      <a:b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4 - SWD Work progress in Gandhi Road - 240 slab completed</a:t>
                      </a:r>
                      <a:endParaRPr lang="en-US" sz="12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601972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400479081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31.03.2021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2032088543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1779558157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extLst>
                  <a:ext uri="{0D108BD9-81ED-4DB2-BD59-A6C34878D82A}">
                    <a16:rowId xmlns:a16="http://schemas.microsoft.com/office/drawing/2014/main" val="2129347034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5%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8%</a:t>
                      </a:r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extLst>
                  <a:ext uri="{0D108BD9-81ED-4DB2-BD59-A6C34878D82A}">
                    <a16:rowId xmlns:a16="http://schemas.microsoft.com/office/drawing/2014/main" val="1146219732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4158687713"/>
                  </a:ext>
                </a:extLst>
              </a:tr>
              <a:tr h="140176">
                <a:tc>
                  <a:txBody>
                    <a:bodyPr/>
                    <a:lstStyle/>
                    <a:p>
                      <a:pPr algn="r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2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12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28" marR="1728" marT="1728" marB="0" anchor="b"/>
                </a:tc>
                <a:extLst>
                  <a:ext uri="{0D108BD9-81ED-4DB2-BD59-A6C34878D82A}">
                    <a16:rowId xmlns:a16="http://schemas.microsoft.com/office/drawing/2014/main" val="1607693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41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29F5834-8F4F-4406-9DC8-0808F138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1749" y="59869"/>
            <a:ext cx="7309364" cy="447040"/>
          </a:xfrm>
        </p:spPr>
        <p:txBody>
          <a:bodyPr>
            <a:noAutofit/>
          </a:bodyPr>
          <a:lstStyle/>
          <a:p>
            <a:pPr algn="ctr"/>
            <a:b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28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Ground Mounted Solar Power Plant (2.40MW)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0C4F09A-FE72-490A-AA96-5E2EBFE88F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946707"/>
              </p:ext>
            </p:extLst>
          </p:nvPr>
        </p:nvGraphicFramePr>
        <p:xfrm>
          <a:off x="340110" y="555922"/>
          <a:ext cx="5620015" cy="604317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1223">
                  <a:extLst>
                    <a:ext uri="{9D8B030D-6E8A-4147-A177-3AD203B41FA5}">
                      <a16:colId xmlns:a16="http://schemas.microsoft.com/office/drawing/2014/main" val="196697154"/>
                    </a:ext>
                  </a:extLst>
                </a:gridCol>
                <a:gridCol w="1957832">
                  <a:extLst>
                    <a:ext uri="{9D8B030D-6E8A-4147-A177-3AD203B41FA5}">
                      <a16:colId xmlns:a16="http://schemas.microsoft.com/office/drawing/2014/main" val="2287697054"/>
                    </a:ext>
                  </a:extLst>
                </a:gridCol>
                <a:gridCol w="151156">
                  <a:extLst>
                    <a:ext uri="{9D8B030D-6E8A-4147-A177-3AD203B41FA5}">
                      <a16:colId xmlns:a16="http://schemas.microsoft.com/office/drawing/2014/main" val="2405734191"/>
                    </a:ext>
                  </a:extLst>
                </a:gridCol>
                <a:gridCol w="1547551">
                  <a:extLst>
                    <a:ext uri="{9D8B030D-6E8A-4147-A177-3AD203B41FA5}">
                      <a16:colId xmlns:a16="http://schemas.microsoft.com/office/drawing/2014/main" val="4245103125"/>
                    </a:ext>
                  </a:extLst>
                </a:gridCol>
                <a:gridCol w="1702253">
                  <a:extLst>
                    <a:ext uri="{9D8B030D-6E8A-4147-A177-3AD203B41FA5}">
                      <a16:colId xmlns:a16="http://schemas.microsoft.com/office/drawing/2014/main" val="1733488196"/>
                    </a:ext>
                  </a:extLst>
                </a:gridCol>
              </a:tblGrid>
              <a:tr h="82788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Design, Supply, Installation, Commissioning, Operation &amp; Maintenance of solar power plant at North side &amp; South Side of Vellore Corporation’s STP area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Palar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river (2x1.2 = 2.4MW)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41285"/>
                  </a:ext>
                </a:extLst>
              </a:tr>
              <a:tr h="192074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2743839689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13.24 Crores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8342056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1421670312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04.09.2018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480381"/>
                  </a:ext>
                </a:extLst>
              </a:tr>
              <a:tr h="192074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2144535316"/>
                  </a:ext>
                </a:extLst>
              </a:tr>
              <a:tr h="426653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JS Associates development &amp; Espen Enterprises (JV)Pvt Ltd, Coimbatore.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020036"/>
                  </a:ext>
                </a:extLst>
              </a:tr>
              <a:tr h="192074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3994961271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09.03.2019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181893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2699076425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11.18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8771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1848262684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 months (09.01.2020)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1810898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127190431"/>
                  </a:ext>
                </a:extLst>
              </a:tr>
              <a:tr h="850379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 Compound Wall 1050m/1200m completed, balance 150m will be completed by 16.08.2020.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 Third Party Inspection completed. Materials to be dispatched.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279803"/>
                  </a:ext>
                </a:extLst>
              </a:tr>
              <a:tr h="192074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787670698"/>
                  </a:ext>
                </a:extLst>
              </a:tr>
              <a:tr h="215857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1910525057"/>
                  </a:ext>
                </a:extLst>
              </a:tr>
              <a:tr h="188309">
                <a:tc>
                  <a:txBody>
                    <a:bodyPr/>
                    <a:lstStyle/>
                    <a:p>
                      <a:pPr algn="r" fontAlgn="t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801253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648979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6139331"/>
                  </a:ext>
                </a:extLst>
              </a:tr>
              <a:tr h="188309">
                <a:tc>
                  <a:txBody>
                    <a:bodyPr/>
                    <a:lstStyle/>
                    <a:p>
                      <a:pPr algn="r" fontAlgn="t"/>
                      <a:endParaRPr 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62293329"/>
                  </a:ext>
                </a:extLst>
              </a:tr>
              <a:tr h="214791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0.75 Crores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9" marR="2529" marT="2529" marB="0" anchor="b"/>
                </a:tc>
                <a:extLst>
                  <a:ext uri="{0D108BD9-81ED-4DB2-BD59-A6C34878D82A}">
                    <a16:rowId xmlns:a16="http://schemas.microsoft.com/office/drawing/2014/main" val="2965988859"/>
                  </a:ext>
                </a:extLst>
              </a:tr>
            </a:tbl>
          </a:graphicData>
        </a:graphic>
      </p:graphicFrame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1B9F543-012E-4786-80A2-96F61D992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33851" y="506909"/>
            <a:ext cx="4748270" cy="629122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B1D016-B279-4B4C-A2EC-0FF708E34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851" y="577409"/>
            <a:ext cx="4748271" cy="30461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1DB2786-809D-44A0-9E34-132D87E01D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63"/>
          <a:stretch/>
        </p:blipFill>
        <p:spPr>
          <a:xfrm>
            <a:off x="6461940" y="3711709"/>
            <a:ext cx="4698867" cy="30461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4190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3"/>
            <a:ext cx="8527055" cy="435300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New Bus Stand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3"/>
          <a:stretch/>
        </p:blipFill>
        <p:spPr>
          <a:xfrm>
            <a:off x="6829458" y="3630627"/>
            <a:ext cx="5034712" cy="30131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0" b="4485"/>
          <a:stretch/>
        </p:blipFill>
        <p:spPr>
          <a:xfrm>
            <a:off x="6829457" y="503439"/>
            <a:ext cx="5034711" cy="3074296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D1932E-C029-473C-9BFF-6EB7CF613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395388"/>
              </p:ext>
            </p:extLst>
          </p:nvPr>
        </p:nvGraphicFramePr>
        <p:xfrm>
          <a:off x="248045" y="440674"/>
          <a:ext cx="6425508" cy="620310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9296">
                  <a:extLst>
                    <a:ext uri="{9D8B030D-6E8A-4147-A177-3AD203B41FA5}">
                      <a16:colId xmlns:a16="http://schemas.microsoft.com/office/drawing/2014/main" val="3077432967"/>
                    </a:ext>
                  </a:extLst>
                </a:gridCol>
                <a:gridCol w="2544016">
                  <a:extLst>
                    <a:ext uri="{9D8B030D-6E8A-4147-A177-3AD203B41FA5}">
                      <a16:colId xmlns:a16="http://schemas.microsoft.com/office/drawing/2014/main" val="3939685616"/>
                    </a:ext>
                  </a:extLst>
                </a:gridCol>
                <a:gridCol w="196412">
                  <a:extLst>
                    <a:ext uri="{9D8B030D-6E8A-4147-A177-3AD203B41FA5}">
                      <a16:colId xmlns:a16="http://schemas.microsoft.com/office/drawing/2014/main" val="439969262"/>
                    </a:ext>
                  </a:extLst>
                </a:gridCol>
                <a:gridCol w="1870599">
                  <a:extLst>
                    <a:ext uri="{9D8B030D-6E8A-4147-A177-3AD203B41FA5}">
                      <a16:colId xmlns:a16="http://schemas.microsoft.com/office/drawing/2014/main" val="1591866636"/>
                    </a:ext>
                  </a:extLst>
                </a:gridCol>
                <a:gridCol w="1515185">
                  <a:extLst>
                    <a:ext uri="{9D8B030D-6E8A-4147-A177-3AD203B41FA5}">
                      <a16:colId xmlns:a16="http://schemas.microsoft.com/office/drawing/2014/main" val="2696623007"/>
                    </a:ext>
                  </a:extLst>
                </a:gridCol>
              </a:tblGrid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New Bus Stand</a:t>
                      </a:r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260215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3298125213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46.51 Cr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1097168224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3476468956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06.11.2019</a:t>
                      </a:r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2383317161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372771393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Kumar Builders, Ranipet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670251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4071143495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31.12.2019</a:t>
                      </a: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3927414843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2312069153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46.08 Cr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3844156654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2110114076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 months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2389253565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2341675609"/>
                  </a:ext>
                </a:extLst>
              </a:tr>
              <a:tr h="986008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Pile Boring work in Progress</a:t>
                      </a:r>
                      <a:b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780 piles completed out of 789 piles.</a:t>
                      </a:r>
                      <a:b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Pile Cap work in progress</a:t>
                      </a:r>
                      <a:b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iii) Surveying work in progress.</a:t>
                      </a:r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8896834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3275659201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31.12.2021</a:t>
                      </a:r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3208936924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1386508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4121782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5%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12%</a:t>
                      </a:r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8226443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73492334"/>
                  </a:ext>
                </a:extLst>
              </a:tr>
              <a:tr h="248433">
                <a:tc>
                  <a:txBody>
                    <a:bodyPr/>
                    <a:lstStyle/>
                    <a:p>
                      <a:pPr algn="r" fontAlgn="t"/>
                      <a:r>
                        <a:rPr lang="en-US" sz="159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59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9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9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4.60 Cr</a:t>
                      </a:r>
                      <a:endParaRPr lang="en-US" sz="159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9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37" marR="2537" marT="2537" marB="0" anchor="b"/>
                </a:tc>
                <a:extLst>
                  <a:ext uri="{0D108BD9-81ED-4DB2-BD59-A6C34878D82A}">
                    <a16:rowId xmlns:a16="http://schemas.microsoft.com/office/drawing/2014/main" val="1507543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8024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3"/>
            <a:ext cx="8527055" cy="435300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Smart Drain at Zone II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2" b="17999"/>
          <a:stretch/>
        </p:blipFill>
        <p:spPr>
          <a:xfrm>
            <a:off x="6831709" y="3614680"/>
            <a:ext cx="5032459" cy="29911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962" b="11396"/>
          <a:stretch/>
        </p:blipFill>
        <p:spPr>
          <a:xfrm>
            <a:off x="6831710" y="496469"/>
            <a:ext cx="5032460" cy="3062554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2084B6-B300-4AE9-90C9-0F2D68474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220915"/>
              </p:ext>
            </p:extLst>
          </p:nvPr>
        </p:nvGraphicFramePr>
        <p:xfrm>
          <a:off x="248045" y="385017"/>
          <a:ext cx="6425508" cy="635122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2700">
                  <a:extLst>
                    <a:ext uri="{9D8B030D-6E8A-4147-A177-3AD203B41FA5}">
                      <a16:colId xmlns:a16="http://schemas.microsoft.com/office/drawing/2014/main" val="3667883243"/>
                    </a:ext>
                  </a:extLst>
                </a:gridCol>
                <a:gridCol w="2317956">
                  <a:extLst>
                    <a:ext uri="{9D8B030D-6E8A-4147-A177-3AD203B41FA5}">
                      <a16:colId xmlns:a16="http://schemas.microsoft.com/office/drawing/2014/main" val="223298909"/>
                    </a:ext>
                  </a:extLst>
                </a:gridCol>
                <a:gridCol w="178959">
                  <a:extLst>
                    <a:ext uri="{9D8B030D-6E8A-4147-A177-3AD203B41FA5}">
                      <a16:colId xmlns:a16="http://schemas.microsoft.com/office/drawing/2014/main" val="308560435"/>
                    </a:ext>
                  </a:extLst>
                </a:gridCol>
                <a:gridCol w="1687336">
                  <a:extLst>
                    <a:ext uri="{9D8B030D-6E8A-4147-A177-3AD203B41FA5}">
                      <a16:colId xmlns:a16="http://schemas.microsoft.com/office/drawing/2014/main" val="3730820866"/>
                    </a:ext>
                  </a:extLst>
                </a:gridCol>
                <a:gridCol w="1968557">
                  <a:extLst>
                    <a:ext uri="{9D8B030D-6E8A-4147-A177-3AD203B41FA5}">
                      <a16:colId xmlns:a16="http://schemas.microsoft.com/office/drawing/2014/main" val="4036435054"/>
                    </a:ext>
                  </a:extLst>
                </a:gridCol>
              </a:tblGrid>
              <a:tr h="1376755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Smart Drainage works and Improvement of Channels including channels widening and Side Protection wall from NHAI Road (Om Sai Nagar to Sri Ram Nagar and </a:t>
                      </a:r>
                      <a:r>
                        <a:rPr lang="en-US" sz="14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Vallar</a:t>
                      </a:r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to </a:t>
                      </a:r>
                      <a:r>
                        <a:rPr lang="en-US" sz="14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Sathuvacheri</a:t>
                      </a:r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Water Tank in </a:t>
                      </a:r>
                      <a:r>
                        <a:rPr lang="en-US" sz="14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Kagithapattarai</a:t>
                      </a:r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and South Avenue Road to NHAI Road (Om Sakthi </a:t>
                      </a:r>
                      <a:r>
                        <a:rPr lang="en-US" sz="14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Koil</a:t>
                      </a:r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in Zone II (ABD area) in Vellore Corporation</a:t>
                      </a:r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788313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3437896459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10.00 Cr</a:t>
                      </a:r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860347895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3368249880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18.12.2019</a:t>
                      </a:r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976505085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1082367028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fr-FR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M/s. JK constructions, Vellore</a:t>
                      </a:r>
                      <a:endParaRPr lang="fr-FR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059573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845176556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26.05.2020</a:t>
                      </a:r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3031045634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1179267222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10.00 Cr</a:t>
                      </a:r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1202676990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231552632"/>
                  </a:ext>
                </a:extLst>
              </a:tr>
              <a:tr h="346544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months (26.05.2021)</a:t>
                      </a:r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4192882696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351935359"/>
                  </a:ext>
                </a:extLst>
              </a:tr>
              <a:tr h="244971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60m Raft completed out of 555m</a:t>
                      </a:r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912795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1871260980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31.03.2021</a:t>
                      </a:r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1778975892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1131503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3092877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2%</a:t>
                      </a:r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6%</a:t>
                      </a:r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441132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86338047"/>
                  </a:ext>
                </a:extLst>
              </a:tr>
              <a:tr h="179018">
                <a:tc>
                  <a:txBody>
                    <a:bodyPr/>
                    <a:lstStyle/>
                    <a:p>
                      <a:pPr algn="r" fontAlgn="t"/>
                      <a:r>
                        <a:rPr lang="en-US" sz="14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4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14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230" marR="2230" marT="2230" marB="0" anchor="b"/>
                </a:tc>
                <a:extLst>
                  <a:ext uri="{0D108BD9-81ED-4DB2-BD59-A6C34878D82A}">
                    <a16:rowId xmlns:a16="http://schemas.microsoft.com/office/drawing/2014/main" val="3476444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1411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50283"/>
            <a:ext cx="8527055" cy="435300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Smart Road Phase 2 &amp; 3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440675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9"/>
          <a:stretch/>
        </p:blipFill>
        <p:spPr>
          <a:xfrm>
            <a:off x="6839653" y="3570612"/>
            <a:ext cx="4980447" cy="31078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28"/>
          <a:stretch/>
        </p:blipFill>
        <p:spPr>
          <a:xfrm>
            <a:off x="6826761" y="485452"/>
            <a:ext cx="5004356" cy="3059905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38F33F-FF8A-4CEA-ACED-C6F45FA02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662779"/>
              </p:ext>
            </p:extLst>
          </p:nvPr>
        </p:nvGraphicFramePr>
        <p:xfrm>
          <a:off x="327830" y="440675"/>
          <a:ext cx="6326358" cy="62843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0131">
                  <a:extLst>
                    <a:ext uri="{9D8B030D-6E8A-4147-A177-3AD203B41FA5}">
                      <a16:colId xmlns:a16="http://schemas.microsoft.com/office/drawing/2014/main" val="2431474834"/>
                    </a:ext>
                  </a:extLst>
                </a:gridCol>
                <a:gridCol w="1836191">
                  <a:extLst>
                    <a:ext uri="{9D8B030D-6E8A-4147-A177-3AD203B41FA5}">
                      <a16:colId xmlns:a16="http://schemas.microsoft.com/office/drawing/2014/main" val="2272990555"/>
                    </a:ext>
                  </a:extLst>
                </a:gridCol>
                <a:gridCol w="147575">
                  <a:extLst>
                    <a:ext uri="{9D8B030D-6E8A-4147-A177-3AD203B41FA5}">
                      <a16:colId xmlns:a16="http://schemas.microsoft.com/office/drawing/2014/main" val="1395433049"/>
                    </a:ext>
                  </a:extLst>
                </a:gridCol>
                <a:gridCol w="1960638">
                  <a:extLst>
                    <a:ext uri="{9D8B030D-6E8A-4147-A177-3AD203B41FA5}">
                      <a16:colId xmlns:a16="http://schemas.microsoft.com/office/drawing/2014/main" val="158337212"/>
                    </a:ext>
                  </a:extLst>
                </a:gridCol>
                <a:gridCol w="2081823">
                  <a:extLst>
                    <a:ext uri="{9D8B030D-6E8A-4147-A177-3AD203B41FA5}">
                      <a16:colId xmlns:a16="http://schemas.microsoft.com/office/drawing/2014/main" val="2602976510"/>
                    </a:ext>
                  </a:extLst>
                </a:gridCol>
              </a:tblGrid>
              <a:tr h="5197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Smart roads at Phase 1 </a:t>
                      </a:r>
                      <a:r>
                        <a:rPr lang="en-US" sz="132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Sathuvachary</a:t>
                      </a:r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11th street, 12th street, 13th street and 14th street -0.95km + 12 Packages of Roads</a:t>
                      </a:r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1173035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2743427292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133.00 Cr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3843910334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975098716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11.02.2020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1777726732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958032590"/>
                  </a:ext>
                </a:extLst>
              </a:tr>
              <a:tr h="1082054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Kumar Builders; M/s Thiru. M.V. Mathi, Arcot; Thiru. V Narayanan, Thiruvallur; M/s SP Builders, Vellore;Thiru. P. Radhakrishnan, Chennai; M/s. JK constructions, Vellore; Thiru. G. Sakthivel, Vellore; Thiru. S.Sureshkumar, Vellore; Thiru, Kutti, Vellore, Thiru D. Surendrababu, Vellore; &amp; Thiru. A. Sakthivel, Vellore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786314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3697332883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27.05.2020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2569960994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4113425503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118.79 Cr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3082135361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1961443410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 Month (27.11.2021)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4131985604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2938077132"/>
                  </a:ext>
                </a:extLst>
              </a:tr>
              <a:tr h="511719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Phase 2 - Package 1, 6 &amp; 7 Started in progress</a:t>
                      </a:r>
                      <a:b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Phase 3 - Package 1 &amp; 4 - Storm Water Drain Slab 281m completed.</a:t>
                      </a:r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5705772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4120848081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31.04.2021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322024418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951280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2486222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0%</a:t>
                      </a:r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2%</a:t>
                      </a:r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386452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543278373"/>
                  </a:ext>
                </a:extLst>
              </a:tr>
              <a:tr h="173251">
                <a:tc>
                  <a:txBody>
                    <a:bodyPr/>
                    <a:lstStyle/>
                    <a:p>
                      <a:pPr algn="r" fontAlgn="t"/>
                      <a:r>
                        <a:rPr lang="en-US" sz="132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32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32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32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132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2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186" marR="2186" marT="2186" marB="0" anchor="b"/>
                </a:tc>
                <a:extLst>
                  <a:ext uri="{0D108BD9-81ED-4DB2-BD59-A6C34878D82A}">
                    <a16:rowId xmlns:a16="http://schemas.microsoft.com/office/drawing/2014/main" val="3692271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1946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7614" y="-28249"/>
            <a:ext cx="8527055" cy="435300"/>
          </a:xfrm>
        </p:spPr>
        <p:txBody>
          <a:bodyPr>
            <a:noAutofit/>
          </a:bodyPr>
          <a:lstStyle/>
          <a:p>
            <a:pPr algn="ctr" fontAlgn="t"/>
            <a:r>
              <a:rPr lang="en-US" sz="2800" u="none" strike="noStrike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Air Quality Monitoring</a:t>
            </a:r>
            <a:endParaRPr lang="en-US" sz="2800" b="0" i="0" u="none" strike="noStrike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46614" y="440675"/>
            <a:ext cx="5321070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55884" y="951380"/>
            <a:ext cx="2715968" cy="5431937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A7D12C1-51B4-4995-8496-141C4A929D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127884"/>
              </p:ext>
            </p:extLst>
          </p:nvPr>
        </p:nvGraphicFramePr>
        <p:xfrm>
          <a:off x="248046" y="407051"/>
          <a:ext cx="6152397" cy="600161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16191">
                  <a:extLst>
                    <a:ext uri="{9D8B030D-6E8A-4147-A177-3AD203B41FA5}">
                      <a16:colId xmlns:a16="http://schemas.microsoft.com/office/drawing/2014/main" val="3341192424"/>
                    </a:ext>
                  </a:extLst>
                </a:gridCol>
                <a:gridCol w="1964698">
                  <a:extLst>
                    <a:ext uri="{9D8B030D-6E8A-4147-A177-3AD203B41FA5}">
                      <a16:colId xmlns:a16="http://schemas.microsoft.com/office/drawing/2014/main" val="366460493"/>
                    </a:ext>
                  </a:extLst>
                </a:gridCol>
                <a:gridCol w="157561">
                  <a:extLst>
                    <a:ext uri="{9D8B030D-6E8A-4147-A177-3AD203B41FA5}">
                      <a16:colId xmlns:a16="http://schemas.microsoft.com/office/drawing/2014/main" val="3908995532"/>
                    </a:ext>
                  </a:extLst>
                </a:gridCol>
                <a:gridCol w="1703163">
                  <a:extLst>
                    <a:ext uri="{9D8B030D-6E8A-4147-A177-3AD203B41FA5}">
                      <a16:colId xmlns:a16="http://schemas.microsoft.com/office/drawing/2014/main" val="2651761183"/>
                    </a:ext>
                  </a:extLst>
                </a:gridCol>
                <a:gridCol w="2010784">
                  <a:extLst>
                    <a:ext uri="{9D8B030D-6E8A-4147-A177-3AD203B41FA5}">
                      <a16:colId xmlns:a16="http://schemas.microsoft.com/office/drawing/2014/main" val="2181228707"/>
                    </a:ext>
                  </a:extLst>
                </a:gridCol>
              </a:tblGrid>
              <a:tr h="295364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8 air quality monitoring Units (2 in each 4 Zones)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32296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2259496480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1.00 Cr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2754974463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1650899848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14.04.2020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14178038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2054105242"/>
                  </a:ext>
                </a:extLst>
              </a:tr>
              <a:tr h="200425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Harshita Engineering Pvt Ltd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37338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1415664732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27.05.2020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3876587146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3698553672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1.00 Cr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2138652398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1767016157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months (27.08.2020)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1132095539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910211529"/>
                  </a:ext>
                </a:extLst>
              </a:tr>
              <a:tr h="424585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Erection completed</a:t>
                      </a:r>
                      <a:b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Commissioning to be done.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5949358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2268453027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30.06.2020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2935824088"/>
                  </a:ext>
                </a:extLst>
              </a:tr>
              <a:tr h="123947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6043610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6428042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0%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100%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0858903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391722"/>
                  </a:ext>
                </a:extLst>
              </a:tr>
              <a:tr h="150319">
                <a:tc>
                  <a:txBody>
                    <a:bodyPr/>
                    <a:lstStyle/>
                    <a:p>
                      <a:pPr algn="r" fontAlgn="t"/>
                      <a:r>
                        <a:rPr lang="en-US" sz="15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5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5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5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37" marR="2637" marT="2637" marB="0" anchor="b"/>
                </a:tc>
                <a:extLst>
                  <a:ext uri="{0D108BD9-81ED-4DB2-BD59-A6C34878D82A}">
                    <a16:rowId xmlns:a16="http://schemas.microsoft.com/office/drawing/2014/main" val="2794613780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F59B07BE-7094-47D9-BCBC-56342B9F0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52125" y="951381"/>
            <a:ext cx="2715968" cy="54319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62487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B69D5-1CC5-4A97-AAA0-E0DC94EFA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12" y="114852"/>
            <a:ext cx="10572175" cy="358873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Anganwadi (Zone 1 -12, Zone 2-21, Zone 3-20, Zone 4 - 21) (Total - 74)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E5AFFDB-58C8-4BB9-B431-500437BA9F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6356731"/>
              </p:ext>
            </p:extLst>
          </p:nvPr>
        </p:nvGraphicFramePr>
        <p:xfrm>
          <a:off x="223452" y="468805"/>
          <a:ext cx="5615488" cy="627434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52925">
                  <a:extLst>
                    <a:ext uri="{9D8B030D-6E8A-4147-A177-3AD203B41FA5}">
                      <a16:colId xmlns:a16="http://schemas.microsoft.com/office/drawing/2014/main" val="317429341"/>
                    </a:ext>
                  </a:extLst>
                </a:gridCol>
                <a:gridCol w="1683754">
                  <a:extLst>
                    <a:ext uri="{9D8B030D-6E8A-4147-A177-3AD203B41FA5}">
                      <a16:colId xmlns:a16="http://schemas.microsoft.com/office/drawing/2014/main" val="2915704142"/>
                    </a:ext>
                  </a:extLst>
                </a:gridCol>
                <a:gridCol w="106928">
                  <a:extLst>
                    <a:ext uri="{9D8B030D-6E8A-4147-A177-3AD203B41FA5}">
                      <a16:colId xmlns:a16="http://schemas.microsoft.com/office/drawing/2014/main" val="4127576715"/>
                    </a:ext>
                  </a:extLst>
                </a:gridCol>
                <a:gridCol w="1264945">
                  <a:extLst>
                    <a:ext uri="{9D8B030D-6E8A-4147-A177-3AD203B41FA5}">
                      <a16:colId xmlns:a16="http://schemas.microsoft.com/office/drawing/2014/main" val="3680020729"/>
                    </a:ext>
                  </a:extLst>
                </a:gridCol>
                <a:gridCol w="218464">
                  <a:extLst>
                    <a:ext uri="{9D8B030D-6E8A-4147-A177-3AD203B41FA5}">
                      <a16:colId xmlns:a16="http://schemas.microsoft.com/office/drawing/2014/main" val="196925715"/>
                    </a:ext>
                  </a:extLst>
                </a:gridCol>
                <a:gridCol w="997218">
                  <a:extLst>
                    <a:ext uri="{9D8B030D-6E8A-4147-A177-3AD203B41FA5}">
                      <a16:colId xmlns:a16="http://schemas.microsoft.com/office/drawing/2014/main" val="1056436661"/>
                    </a:ext>
                  </a:extLst>
                </a:gridCol>
                <a:gridCol w="1091254">
                  <a:extLst>
                    <a:ext uri="{9D8B030D-6E8A-4147-A177-3AD203B41FA5}">
                      <a16:colId xmlns:a16="http://schemas.microsoft.com/office/drawing/2014/main" val="3636624448"/>
                    </a:ext>
                  </a:extLst>
                </a:gridCol>
              </a:tblGrid>
              <a:tr h="375192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fr-FR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of New </a:t>
                      </a:r>
                      <a:r>
                        <a:rPr lang="fr-FR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Anganwadi</a:t>
                      </a:r>
                      <a:r>
                        <a:rPr lang="fr-FR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Centres in (Zone 1 -12, Zone 2-21, Zone 3-20, Zone 4 - 21) (Total - 74)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393056"/>
                  </a:ext>
                </a:extLst>
              </a:tr>
              <a:tr h="18881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3372591471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9.67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827453942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20.11.2018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3194912267"/>
                  </a:ext>
                </a:extLst>
              </a:tr>
              <a:tr h="18881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365911824"/>
                  </a:ext>
                </a:extLst>
              </a:tr>
              <a:tr h="747952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N.S.Construction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Gudiyattam - Pkg 1 - 12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nos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Thiru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S.Sivakumar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, Gudiyattam - Pkg 2 - 21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Thiru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R.S </a:t>
                      </a:r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Prabhakaran,Vellore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 - Pkg 3 - 20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Kay Yes Constructions, Vellore - Pkg 4 – 21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510287"/>
                  </a:ext>
                </a:extLst>
              </a:tr>
              <a:tr h="18881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5321962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04.01.2019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4204292283"/>
                  </a:ext>
                </a:extLst>
              </a:tr>
              <a:tr h="18881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3133382303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8.04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7402809"/>
                  </a:ext>
                </a:extLst>
              </a:tr>
              <a:tr h="18881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75433806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6months(04.07.2020)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156196709"/>
                  </a:ext>
                </a:extLst>
              </a:tr>
              <a:tr h="28200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3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108635"/>
                  </a:ext>
                </a:extLst>
              </a:tr>
              <a:tr h="375192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47 Works completed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25 Works in progress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iii) 2 works to be started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Completed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Completed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Pending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7646838"/>
                  </a:ext>
                </a:extLst>
              </a:tr>
              <a:tr h="1307093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r>
                        <a:rPr lang="en-US" sz="1200" u="none" strike="noStrike" dirty="0">
                          <a:effectLst/>
                        </a:rPr>
                        <a:t>Package 1 - 10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Package 2 - 10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Package 3 - 11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Package 4 - 16</a:t>
                      </a:r>
                      <a:endParaRPr lang="en-US" sz="3600" dirty="0"/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1 - 10</a:t>
                      </a:r>
                      <a:b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2 - 10</a:t>
                      </a:r>
                      <a:b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3 - 11</a:t>
                      </a:r>
                      <a:b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4 - 16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1 - 2 (Basement)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2 - 11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3 - 9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4 - 5 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(2 Progress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 to be started)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464605"/>
                  </a:ext>
                </a:extLst>
              </a:tr>
              <a:tr h="18881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01842380"/>
                  </a:ext>
                </a:extLst>
              </a:tr>
              <a:tr h="1888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924729589"/>
                  </a:ext>
                </a:extLst>
              </a:tr>
              <a:tr h="19684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1656213703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Jul-20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857877925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84%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84%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360837"/>
                  </a:ext>
                </a:extLst>
              </a:tr>
              <a:tr h="2085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5.27 Crores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6" marR="2386" marT="23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386" marR="2386" marT="2386" marB="0" anchor="b"/>
                </a:tc>
                <a:extLst>
                  <a:ext uri="{0D108BD9-81ED-4DB2-BD59-A6C34878D82A}">
                    <a16:rowId xmlns:a16="http://schemas.microsoft.com/office/drawing/2014/main" val="2660843714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6755FA-5682-463B-ABBE-707151BB7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1" y="468805"/>
            <a:ext cx="5615488" cy="627434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 descr="A sign on the side of a road&#10;&#10;Description automatically generated">
            <a:extLst>
              <a:ext uri="{FF2B5EF4-FFF2-40B4-BE49-F238E27FC236}">
                <a16:creationId xmlns:a16="http://schemas.microsoft.com/office/drawing/2014/main" id="{78C9F693-C063-4236-B2F0-5BC5AC6FBB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6" b="20260"/>
          <a:stretch/>
        </p:blipFill>
        <p:spPr>
          <a:xfrm>
            <a:off x="6182710" y="504497"/>
            <a:ext cx="5456438" cy="30718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A9597B-CD45-4318-B299-0F979A616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5526" y="3649950"/>
            <a:ext cx="5456438" cy="30718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0311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69F00-F0AF-4234-9425-A7E3E7CD5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264" y="-17539"/>
            <a:ext cx="11127070" cy="434861"/>
          </a:xfrm>
        </p:spPr>
        <p:txBody>
          <a:bodyPr>
            <a:noAutofit/>
          </a:bodyPr>
          <a:lstStyle/>
          <a:p>
            <a:pPr fontAlgn="t"/>
            <a:r>
              <a:rPr lang="fr-FR" sz="2400" dirty="0">
                <a:latin typeface="Cambria" panose="02040503050406030204" pitchFamily="18" charset="0"/>
                <a:ea typeface="Cambria" panose="02040503050406030204" pitchFamily="18" charset="0"/>
              </a:rPr>
              <a:t>Construction of </a:t>
            </a:r>
            <a:r>
              <a:rPr lang="fr-FR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Culverts</a:t>
            </a:r>
            <a:r>
              <a:rPr lang="fr-FR" sz="2400" dirty="0">
                <a:latin typeface="Cambria" panose="02040503050406030204" pitchFamily="18" charset="0"/>
                <a:ea typeface="Cambria" panose="02040503050406030204" pitchFamily="18" charset="0"/>
              </a:rPr>
              <a:t> (Zone1- 82, Zone 2- 41, Zone 3- 41, Zone 4- 34 (Total - 198)</a:t>
            </a:r>
            <a:endParaRPr lang="fr-FR" sz="24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E78ACE8-8031-448A-8F1D-9E4B08A1B0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9124374"/>
              </p:ext>
            </p:extLst>
          </p:nvPr>
        </p:nvGraphicFramePr>
        <p:xfrm>
          <a:off x="269497" y="428340"/>
          <a:ext cx="5999101" cy="633601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45811">
                  <a:extLst>
                    <a:ext uri="{9D8B030D-6E8A-4147-A177-3AD203B41FA5}">
                      <a16:colId xmlns:a16="http://schemas.microsoft.com/office/drawing/2014/main" val="1982212718"/>
                    </a:ext>
                  </a:extLst>
                </a:gridCol>
                <a:gridCol w="1885415">
                  <a:extLst>
                    <a:ext uri="{9D8B030D-6E8A-4147-A177-3AD203B41FA5}">
                      <a16:colId xmlns:a16="http://schemas.microsoft.com/office/drawing/2014/main" val="522874552"/>
                    </a:ext>
                  </a:extLst>
                </a:gridCol>
                <a:gridCol w="145566">
                  <a:extLst>
                    <a:ext uri="{9D8B030D-6E8A-4147-A177-3AD203B41FA5}">
                      <a16:colId xmlns:a16="http://schemas.microsoft.com/office/drawing/2014/main" val="4106610232"/>
                    </a:ext>
                  </a:extLst>
                </a:gridCol>
                <a:gridCol w="1261565">
                  <a:extLst>
                    <a:ext uri="{9D8B030D-6E8A-4147-A177-3AD203B41FA5}">
                      <a16:colId xmlns:a16="http://schemas.microsoft.com/office/drawing/2014/main" val="2545736628"/>
                    </a:ext>
                  </a:extLst>
                </a:gridCol>
                <a:gridCol w="1247702">
                  <a:extLst>
                    <a:ext uri="{9D8B030D-6E8A-4147-A177-3AD203B41FA5}">
                      <a16:colId xmlns:a16="http://schemas.microsoft.com/office/drawing/2014/main" val="2521973770"/>
                    </a:ext>
                  </a:extLst>
                </a:gridCol>
                <a:gridCol w="1213042">
                  <a:extLst>
                    <a:ext uri="{9D8B030D-6E8A-4147-A177-3AD203B41FA5}">
                      <a16:colId xmlns:a16="http://schemas.microsoft.com/office/drawing/2014/main" val="41114464"/>
                    </a:ext>
                  </a:extLst>
                </a:gridCol>
              </a:tblGrid>
              <a:tr h="400869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fr-FR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Re-Construction</a:t>
                      </a:r>
                      <a:r>
                        <a:rPr lang="fr-FR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of </a:t>
                      </a:r>
                      <a:r>
                        <a:rPr lang="fr-FR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Existing</a:t>
                      </a:r>
                      <a:r>
                        <a:rPr lang="fr-FR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fr-FR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Culverts</a:t>
                      </a:r>
                      <a:r>
                        <a:rPr lang="fr-FR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(Zone1- 82, Zone 2- 41, Zone 3- 41, Zone 4- 34 (Total - 198)</a:t>
                      </a:r>
                      <a:endParaRPr lang="fr-FR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628847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1964707857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5.00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923011335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4113435762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20.11.2018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2591345613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2776181798"/>
                  </a:ext>
                </a:extLst>
              </a:tr>
              <a:tr h="83636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D.Ezilkumar, Vellore - Pkg 1 - 82 Culverts</a:t>
                      </a:r>
                      <a:b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P. Radhakrishnan, Vellore - Pkg 2 - 47 Culverts</a:t>
                      </a:r>
                      <a:b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Thiru T. Arivazhagan, Vellore - Pkg 3 - 30 Culverts</a:t>
                      </a:r>
                      <a:b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Kay Yes Construction, Vellore - Pkg 4 - 29 Culverts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401239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4126732100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04.01.2019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3327747225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678978468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4.32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1822749068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3899162382"/>
                  </a:ext>
                </a:extLst>
              </a:tr>
              <a:tr h="234464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 months  (04.06.2020)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3835085947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099978"/>
                  </a:ext>
                </a:extLst>
              </a:tr>
              <a:tr h="22396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) 178 Culverts Completed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ii) 12 Culverts in Completing Stage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iii) 8 Culverts to be Commenced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Completed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Pending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4747321"/>
                  </a:ext>
                </a:extLst>
              </a:tr>
              <a:tr h="1007842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1 - 82 Culverts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2 - 47 Culverts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3 - 30 Culverts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4 - 29 Culverts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1 - 0 Culverts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2 - 0 Culverts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3 - 0 Culverts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4 - 2 Culverts</a:t>
                      </a:r>
                      <a:b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(Minor Bridge)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147070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7384748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30.06.2020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2259001023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4115868860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501368148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4614799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1864304741"/>
                  </a:ext>
                </a:extLst>
              </a:tr>
              <a:tr h="201806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4.32 Crores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520" marR="2520" marT="2520" marB="0" anchor="b"/>
                </a:tc>
                <a:extLst>
                  <a:ext uri="{0D108BD9-81ED-4DB2-BD59-A6C34878D82A}">
                    <a16:rowId xmlns:a16="http://schemas.microsoft.com/office/drawing/2014/main" val="3299908829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012956-C197-4E04-AE41-581F3DE35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5058" y="428991"/>
            <a:ext cx="5360955" cy="633536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outdoor, building, street, water&#10;&#10;Description automatically generated">
            <a:extLst>
              <a:ext uri="{FF2B5EF4-FFF2-40B4-BE49-F238E27FC236}">
                <a16:creationId xmlns:a16="http://schemas.microsoft.com/office/drawing/2014/main" id="{F17DDCFC-E623-4C8F-9D15-9F03F706B6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68" b="25462"/>
          <a:stretch/>
        </p:blipFill>
        <p:spPr>
          <a:xfrm>
            <a:off x="6513785" y="3723701"/>
            <a:ext cx="5143500" cy="291947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 picture containing building, brick, water, large&#10;&#10;Description automatically generated">
            <a:extLst>
              <a:ext uri="{FF2B5EF4-FFF2-40B4-BE49-F238E27FC236}">
                <a16:creationId xmlns:a16="http://schemas.microsoft.com/office/drawing/2014/main" id="{BFD0112E-3652-4E96-A4AC-5962212D0D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242" b="7264"/>
          <a:stretch/>
        </p:blipFill>
        <p:spPr>
          <a:xfrm>
            <a:off x="6513785" y="583895"/>
            <a:ext cx="5143500" cy="30186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0304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8604C-3E75-4FC8-BE7A-75917FF0F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3859" y="100584"/>
            <a:ext cx="7204281" cy="338328"/>
          </a:xfrm>
        </p:spPr>
        <p:txBody>
          <a:bodyPr>
            <a:normAutofit fontScale="90000"/>
          </a:bodyPr>
          <a:lstStyle/>
          <a:p>
            <a:r>
              <a:rPr lang="en-US" dirty="0"/>
              <a:t>Green Space Development - Phase II (58 Parks)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6EC9AB9-E8AB-4359-979E-2CA43DB010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7285542"/>
              </p:ext>
            </p:extLst>
          </p:nvPr>
        </p:nvGraphicFramePr>
        <p:xfrm>
          <a:off x="220646" y="438912"/>
          <a:ext cx="6253305" cy="631320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77843">
                  <a:extLst>
                    <a:ext uri="{9D8B030D-6E8A-4147-A177-3AD203B41FA5}">
                      <a16:colId xmlns:a16="http://schemas.microsoft.com/office/drawing/2014/main" val="3863544608"/>
                    </a:ext>
                  </a:extLst>
                </a:gridCol>
                <a:gridCol w="1589393">
                  <a:extLst>
                    <a:ext uri="{9D8B030D-6E8A-4147-A177-3AD203B41FA5}">
                      <a16:colId xmlns:a16="http://schemas.microsoft.com/office/drawing/2014/main" val="3035528465"/>
                    </a:ext>
                  </a:extLst>
                </a:gridCol>
                <a:gridCol w="307237">
                  <a:extLst>
                    <a:ext uri="{9D8B030D-6E8A-4147-A177-3AD203B41FA5}">
                      <a16:colId xmlns:a16="http://schemas.microsoft.com/office/drawing/2014/main" val="3649101375"/>
                    </a:ext>
                  </a:extLst>
                </a:gridCol>
                <a:gridCol w="1421520">
                  <a:extLst>
                    <a:ext uri="{9D8B030D-6E8A-4147-A177-3AD203B41FA5}">
                      <a16:colId xmlns:a16="http://schemas.microsoft.com/office/drawing/2014/main" val="2382194484"/>
                    </a:ext>
                  </a:extLst>
                </a:gridCol>
                <a:gridCol w="677113">
                  <a:extLst>
                    <a:ext uri="{9D8B030D-6E8A-4147-A177-3AD203B41FA5}">
                      <a16:colId xmlns:a16="http://schemas.microsoft.com/office/drawing/2014/main" val="3479965052"/>
                    </a:ext>
                  </a:extLst>
                </a:gridCol>
                <a:gridCol w="1980199">
                  <a:extLst>
                    <a:ext uri="{9D8B030D-6E8A-4147-A177-3AD203B41FA5}">
                      <a16:colId xmlns:a16="http://schemas.microsoft.com/office/drawing/2014/main" val="3871024282"/>
                    </a:ext>
                  </a:extLst>
                </a:gridCol>
              </a:tblGrid>
              <a:tr h="98174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DESCRIPTION OF WORK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: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Providing New Green Park development at </a:t>
                      </a:r>
                      <a:r>
                        <a:rPr lang="en-US" sz="1200" u="none" strike="noStrike" dirty="0" err="1">
                          <a:effectLst/>
                        </a:rPr>
                        <a:t>Senguttai</a:t>
                      </a:r>
                      <a:r>
                        <a:rPr lang="en-US" sz="1200" u="none" strike="noStrike" dirty="0">
                          <a:effectLst/>
                        </a:rPr>
                        <a:t> Teacher`s Colony  and  Old  Katpadi  </a:t>
                      </a:r>
                      <a:r>
                        <a:rPr lang="en-US" sz="1200" u="none" strike="noStrike" dirty="0" err="1">
                          <a:effectLst/>
                        </a:rPr>
                        <a:t>Bharaneeswaram</a:t>
                      </a:r>
                      <a:r>
                        <a:rPr lang="en-US" sz="1200" u="none" strike="noStrike" dirty="0">
                          <a:effectLst/>
                        </a:rPr>
                        <a:t>  in Ward No:3 &amp; 4,  Andal Nagar in Ward No:8,  </a:t>
                      </a:r>
                      <a:r>
                        <a:rPr lang="en-US" sz="1200" u="none" strike="noStrike" dirty="0" err="1">
                          <a:effectLst/>
                        </a:rPr>
                        <a:t>Hariyanth</a:t>
                      </a:r>
                      <a:r>
                        <a:rPr lang="en-US" sz="1200" u="none" strike="noStrike" dirty="0">
                          <a:effectLst/>
                        </a:rPr>
                        <a:t>  Nagar Near Jain School  in Ward No:11, Selvam Nagar in Ward No:8, </a:t>
                      </a:r>
                      <a:r>
                        <a:rPr lang="en-US" sz="1200" u="none" strike="noStrike" dirty="0" err="1">
                          <a:effectLst/>
                        </a:rPr>
                        <a:t>Venkataswara</a:t>
                      </a:r>
                      <a:r>
                        <a:rPr lang="en-US" sz="1200" u="none" strike="noStrike" dirty="0">
                          <a:effectLst/>
                        </a:rPr>
                        <a:t>  Nagar  in Ward No:10, Bank Nagar in Ward No:10, etc., in 4 Zones.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7361292"/>
                  </a:ext>
                </a:extLst>
              </a:tr>
              <a:tr h="42380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924453483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2.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PROJECT COST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Rs. 10.34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1470071226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204192178"/>
                  </a:ext>
                </a:extLst>
              </a:tr>
              <a:tr h="204488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3.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DATE OF TENDER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13.11.2018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1927275454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1434025262"/>
                  </a:ext>
                </a:extLst>
              </a:tr>
              <a:tr h="754030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4.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NAME OF THE CONTRACTOR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Mr/s. R.Vasanthy,Vellore - Pkg 1- 25 Parks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M/s. Krishna and Co, Vellore - Pkg 2 - 21 Parks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Thiru. R.S Prabhakaran, Vellore  - Pkg 3 - 3 Parks</a:t>
                      </a:r>
                      <a:br>
                        <a:rPr lang="en-US" sz="1200" u="none" strike="noStrike">
                          <a:effectLst/>
                        </a:rPr>
                      </a:br>
                      <a:r>
                        <a:rPr lang="en-US" sz="1200" u="none" strike="noStrike">
                          <a:effectLst/>
                        </a:rPr>
                        <a:t>V.K. Mahesh, Vellore - Pkg 4 - 9 Parks (2 dropped)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635927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3193553766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5.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AGREEMENT DATE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04.01.2019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3705439844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3964622352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6.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AGREEMENT AMOUNT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Rs. 8.95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3256431717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3267212430"/>
                  </a:ext>
                </a:extLst>
              </a:tr>
              <a:tr h="212954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7.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AGREEMENT PERIOD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8 months (04.09.2019)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2779519548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534459"/>
                  </a:ext>
                </a:extLst>
              </a:tr>
              <a:tr h="94217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8.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PRESENT STAGE OF WORK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 err="1">
                          <a:effectLst/>
                        </a:rPr>
                        <a:t>i</a:t>
                      </a:r>
                      <a:r>
                        <a:rPr lang="en-US" sz="1200" u="none" strike="noStrike" dirty="0">
                          <a:effectLst/>
                        </a:rPr>
                        <a:t>) 53 Parks Completed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ii) 3 Parks work in Progress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iii) 2 Parks alternate to be done.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Pkg 1 - 24 Completed 1 in progress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Pkg 2 - 21 Completed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Pkg 3 - 3 Completed</a:t>
                      </a:r>
                      <a:br>
                        <a:rPr lang="en-US" sz="1200" u="none" strike="noStrike" dirty="0">
                          <a:effectLst/>
                        </a:rPr>
                      </a:br>
                      <a:r>
                        <a:rPr lang="en-US" sz="1200" u="none" strike="noStrike" dirty="0">
                          <a:effectLst/>
                        </a:rPr>
                        <a:t>Pkg 4 - 7 Completed, 2 Dropped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489638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5818391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9.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DATE OF COMPLETION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30.06.2020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3853619562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6290175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10.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PERCENTAGE PROGRESS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Jun-20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Jul-20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328056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98%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99%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3731879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30053237"/>
                  </a:ext>
                </a:extLst>
              </a:tr>
              <a:tr h="189595">
                <a:tc>
                  <a:txBody>
                    <a:bodyPr/>
                    <a:lstStyle/>
                    <a:p>
                      <a:pPr algn="r" fontAlgn="t"/>
                      <a:r>
                        <a:rPr lang="en-US" sz="1200" u="none" strike="noStrike" dirty="0">
                          <a:effectLst/>
                        </a:rPr>
                        <a:t>11.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EXPENDITURE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: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Rs. 5.90 Crores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409" marR="1409" marT="1409" marB="0" anchor="b"/>
                </a:tc>
                <a:extLst>
                  <a:ext uri="{0D108BD9-81ED-4DB2-BD59-A6C34878D82A}">
                    <a16:rowId xmlns:a16="http://schemas.microsoft.com/office/drawing/2014/main" val="3913951876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23654-5C78-4204-A3C5-1632C40F05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94366" y="438912"/>
            <a:ext cx="5376988" cy="631850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A path with grass and trees&#10;&#10;Description automatically generated">
            <a:extLst>
              <a:ext uri="{FF2B5EF4-FFF2-40B4-BE49-F238E27FC236}">
                <a16:creationId xmlns:a16="http://schemas.microsoft.com/office/drawing/2014/main" id="{075C3CED-9402-405A-9B4A-E15DA3D641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3" b="8499"/>
          <a:stretch/>
        </p:blipFill>
        <p:spPr>
          <a:xfrm>
            <a:off x="6690910" y="484740"/>
            <a:ext cx="5185273" cy="33491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964FD1F-0F31-4CA8-8BB5-255CEE32C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90910" y="3899970"/>
            <a:ext cx="5185273" cy="285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08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FE07F-ED8D-4D53-9532-3D0E36C82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1648" y="99167"/>
            <a:ext cx="6601935" cy="243498"/>
          </a:xfrm>
        </p:spPr>
        <p:txBody>
          <a:bodyPr>
            <a:noAutofit/>
          </a:bodyPr>
          <a:lstStyle/>
          <a:p>
            <a:pPr fontAlgn="t"/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Green Space Development - Phase I - 15; Phase 2 - 23 Parks</a:t>
            </a:r>
            <a:endParaRPr lang="en-US" sz="20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3A70C34-7F2D-4328-B863-5B06730FC9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580352"/>
              </p:ext>
            </p:extLst>
          </p:nvPr>
        </p:nvGraphicFramePr>
        <p:xfrm>
          <a:off x="159638" y="320040"/>
          <a:ext cx="6195443" cy="645183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75642">
                  <a:extLst>
                    <a:ext uri="{9D8B030D-6E8A-4147-A177-3AD203B41FA5}">
                      <a16:colId xmlns:a16="http://schemas.microsoft.com/office/drawing/2014/main" val="257230129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60996196"/>
                    </a:ext>
                  </a:extLst>
                </a:gridCol>
                <a:gridCol w="198120">
                  <a:extLst>
                    <a:ext uri="{9D8B030D-6E8A-4147-A177-3AD203B41FA5}">
                      <a16:colId xmlns:a16="http://schemas.microsoft.com/office/drawing/2014/main" val="1299569096"/>
                    </a:ext>
                  </a:extLst>
                </a:gridCol>
                <a:gridCol w="2340117">
                  <a:extLst>
                    <a:ext uri="{9D8B030D-6E8A-4147-A177-3AD203B41FA5}">
                      <a16:colId xmlns:a16="http://schemas.microsoft.com/office/drawing/2014/main" val="2253253925"/>
                    </a:ext>
                  </a:extLst>
                </a:gridCol>
                <a:gridCol w="486903">
                  <a:extLst>
                    <a:ext uri="{9D8B030D-6E8A-4147-A177-3AD203B41FA5}">
                      <a16:colId xmlns:a16="http://schemas.microsoft.com/office/drawing/2014/main" val="2928194658"/>
                    </a:ext>
                  </a:extLst>
                </a:gridCol>
                <a:gridCol w="1470661">
                  <a:extLst>
                    <a:ext uri="{9D8B030D-6E8A-4147-A177-3AD203B41FA5}">
                      <a16:colId xmlns:a16="http://schemas.microsoft.com/office/drawing/2014/main" val="3835810667"/>
                    </a:ext>
                  </a:extLst>
                </a:gridCol>
              </a:tblGrid>
              <a:tr h="1862340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New Green Park development at CMC Nursing College in Ward No:26, Science Park in Ward No:22,, </a:t>
                      </a:r>
                      <a:r>
                        <a:rPr lang="en-US" sz="9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Jegajothi</a:t>
                      </a:r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Nagar in ward No:22,and  </a:t>
                      </a:r>
                      <a:r>
                        <a:rPr lang="en-US" sz="9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Vigneshwara</a:t>
                      </a:r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Nagar in ward No:19 at Zone -II, Vellore Corporation.    (Total 4 Nos. of Parks)</a:t>
                      </a:r>
                      <a:b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New Green Park development at EB Nagar Park in Ward No:19, Ganapathi Nagar in Ward No;18, Sakthi Nagar in Ward No;19,Thendral Nagar in Ward No:16, Balaji Nagar in Ward No:26, CMC colony  in Ward No:17, LIC Colony in Ward No:16 at  Zone-II, Vellore Corporation. (Total 7 Nos. of Park)</a:t>
                      </a:r>
                      <a:b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New Green Park development at 10th Street CMC Colony in Ward No:17,TNHB Nagar in Ward No:19,Poonga Nagar in Ward No:19 and Vasanth Nagar in Ward No:20 at  Zone-II, Vellore Corporation. (Total 4 Nos. of Parks)</a:t>
                      </a:r>
                      <a:b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New  Park development in Zone-I, Vellore Corporation-Package-1(8 Nos)</a:t>
                      </a:r>
                      <a:b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New  Park development in Zone-II, Vellore Corporation-Package-2(10 Nos)</a:t>
                      </a:r>
                      <a:b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9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Providing New  Park development in Zone-IV, Vellore Corporation-Package-3(5 Nos)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/>
                </a:tc>
                <a:extLst>
                  <a:ext uri="{0D108BD9-81ED-4DB2-BD59-A6C34878D82A}">
                    <a16:rowId xmlns:a16="http://schemas.microsoft.com/office/drawing/2014/main" val="14598325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extLst>
                  <a:ext uri="{0D108BD9-81ED-4DB2-BD59-A6C34878D82A}">
                    <a16:rowId xmlns:a16="http://schemas.microsoft.com/office/drawing/2014/main" val="1674889850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20.00 Crores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extLst>
                  <a:ext uri="{0D108BD9-81ED-4DB2-BD59-A6C34878D82A}">
                    <a16:rowId xmlns:a16="http://schemas.microsoft.com/office/drawing/2014/main" val="4242930683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extLst>
                  <a:ext uri="{0D108BD9-81ED-4DB2-BD59-A6C34878D82A}">
                    <a16:rowId xmlns:a16="http://schemas.microsoft.com/office/drawing/2014/main" val="69791925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19.03.2019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extLst>
                  <a:ext uri="{0D108BD9-81ED-4DB2-BD59-A6C34878D82A}">
                    <a16:rowId xmlns:a16="http://schemas.microsoft.com/office/drawing/2014/main" val="3676167081"/>
                  </a:ext>
                </a:extLst>
              </a:tr>
              <a:tr h="57984">
                <a:tc>
                  <a:txBody>
                    <a:bodyPr/>
                    <a:lstStyle/>
                    <a:p>
                      <a:pPr algn="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extLst>
                  <a:ext uri="{0D108BD9-81ED-4DB2-BD59-A6C34878D82A}">
                    <a16:rowId xmlns:a16="http://schemas.microsoft.com/office/drawing/2014/main" val="4144777158"/>
                  </a:ext>
                </a:extLst>
              </a:tr>
              <a:tr h="717286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V.K. Mahesh - Pkg 1 - 4 Parks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V M Construction - Pkg 2- 7 Parks, Pkg 3 - 4 Parks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</a:t>
                      </a:r>
                      <a:r>
                        <a:rPr lang="en-US" sz="10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Sathyanarayana</a:t>
                      </a: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Construction - Pkg 4 - 8 Parks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S. </a:t>
                      </a:r>
                      <a:r>
                        <a:rPr lang="en-US" sz="10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SivaKumar</a:t>
                      </a: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- Pkg 5 - 10 Parks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Thiru</a:t>
                      </a: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A V Vinayagamoorthy - Pkg 6 - 5 Parks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/>
                </a:tc>
                <a:extLst>
                  <a:ext uri="{0D108BD9-81ED-4DB2-BD59-A6C34878D82A}">
                    <a16:rowId xmlns:a16="http://schemas.microsoft.com/office/drawing/2014/main" val="1719497596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18790235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13.08.2019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4694744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547189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15.99 Crores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73898355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0982136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 months (13.04.2020)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05918290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89182864"/>
                  </a:ext>
                </a:extLst>
              </a:tr>
              <a:tr h="719173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1 - 4 Parks in Progress (Compound wall work in progress)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2 - 4 Parks in Progress (75% Completed) 2 Parks to be alternate to be fixed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 3 - 4 parks - 95% of work completed and Finishing works in progress.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r>
                        <a:rPr lang="en-US" sz="900" u="none" strike="noStrike" dirty="0">
                          <a:effectLst/>
                        </a:rPr>
                        <a:t>Pkg - 4 - 7completed 1 nearing Completion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Pkg 5 - 4 Completed 6 to be Started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r>
                        <a:rPr lang="en-US" sz="900" u="none" strike="noStrike" dirty="0">
                          <a:effectLst/>
                        </a:rPr>
                        <a:t>Pkg 6 - 4 Completed 1 in progress </a:t>
                      </a:r>
                      <a:br>
                        <a:rPr lang="en-US" sz="900" u="none" strike="noStrike" dirty="0">
                          <a:effectLst/>
                        </a:rPr>
                      </a:b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- 4 - 7completed 1 nearing Completion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5 - 4 Completed 6 to be Started</a:t>
                      </a:r>
                      <a:b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Pkg 6 - 4 Completed 1 in progress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46580447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5545482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70188668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860706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>
                          <a:effectLst/>
                        </a:rPr>
                        <a:t>Jul-20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74213329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75%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900" u="none" strike="noStrike">
                          <a:effectLst/>
                        </a:rPr>
                        <a:t>80%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80%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8276087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82339941"/>
                  </a:ext>
                </a:extLst>
              </a:tr>
              <a:tr h="144759">
                <a:tc>
                  <a:txBody>
                    <a:bodyPr/>
                    <a:lstStyle/>
                    <a:p>
                      <a:pPr algn="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0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6.10 Crores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59" marR="1559" marT="1559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559" marR="1559" marT="1559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81860974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485B90-80CC-46DA-970E-A55E5B681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7070" y="342665"/>
            <a:ext cx="5455291" cy="629441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7E7125-3869-478B-A754-9D67B02A74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093" y="336370"/>
            <a:ext cx="5105244" cy="322207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A96FAD-9B84-49A7-8F01-88347275E1C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093" y="3577673"/>
            <a:ext cx="5105244" cy="31062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5085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59511-E554-4EC1-8202-87C54D781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881" y="49575"/>
            <a:ext cx="3932237" cy="40211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Street Light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D42CB53-F8A2-4FAF-8309-962128A7B6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0227909"/>
              </p:ext>
            </p:extLst>
          </p:nvPr>
        </p:nvGraphicFramePr>
        <p:xfrm>
          <a:off x="220752" y="451692"/>
          <a:ext cx="6598688" cy="615543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5606">
                  <a:extLst>
                    <a:ext uri="{9D8B030D-6E8A-4147-A177-3AD203B41FA5}">
                      <a16:colId xmlns:a16="http://schemas.microsoft.com/office/drawing/2014/main" val="1211669902"/>
                    </a:ext>
                  </a:extLst>
                </a:gridCol>
                <a:gridCol w="2257665">
                  <a:extLst>
                    <a:ext uri="{9D8B030D-6E8A-4147-A177-3AD203B41FA5}">
                      <a16:colId xmlns:a16="http://schemas.microsoft.com/office/drawing/2014/main" val="2831296014"/>
                    </a:ext>
                  </a:extLst>
                </a:gridCol>
                <a:gridCol w="174305">
                  <a:extLst>
                    <a:ext uri="{9D8B030D-6E8A-4147-A177-3AD203B41FA5}">
                      <a16:colId xmlns:a16="http://schemas.microsoft.com/office/drawing/2014/main" val="1919712308"/>
                    </a:ext>
                  </a:extLst>
                </a:gridCol>
                <a:gridCol w="904525">
                  <a:extLst>
                    <a:ext uri="{9D8B030D-6E8A-4147-A177-3AD203B41FA5}">
                      <a16:colId xmlns:a16="http://schemas.microsoft.com/office/drawing/2014/main" val="3755956240"/>
                    </a:ext>
                  </a:extLst>
                </a:gridCol>
                <a:gridCol w="265809">
                  <a:extLst>
                    <a:ext uri="{9D8B030D-6E8A-4147-A177-3AD203B41FA5}">
                      <a16:colId xmlns:a16="http://schemas.microsoft.com/office/drawing/2014/main" val="293472511"/>
                    </a:ext>
                  </a:extLst>
                </a:gridCol>
                <a:gridCol w="846895">
                  <a:extLst>
                    <a:ext uri="{9D8B030D-6E8A-4147-A177-3AD203B41FA5}">
                      <a16:colId xmlns:a16="http://schemas.microsoft.com/office/drawing/2014/main" val="1496345726"/>
                    </a:ext>
                  </a:extLst>
                </a:gridCol>
                <a:gridCol w="323439">
                  <a:extLst>
                    <a:ext uri="{9D8B030D-6E8A-4147-A177-3AD203B41FA5}">
                      <a16:colId xmlns:a16="http://schemas.microsoft.com/office/drawing/2014/main" val="3546030119"/>
                    </a:ext>
                  </a:extLst>
                </a:gridCol>
                <a:gridCol w="624011">
                  <a:extLst>
                    <a:ext uri="{9D8B030D-6E8A-4147-A177-3AD203B41FA5}">
                      <a16:colId xmlns:a16="http://schemas.microsoft.com/office/drawing/2014/main" val="2532711328"/>
                    </a:ext>
                  </a:extLst>
                </a:gridCol>
                <a:gridCol w="156211">
                  <a:extLst>
                    <a:ext uri="{9D8B030D-6E8A-4147-A177-3AD203B41FA5}">
                      <a16:colId xmlns:a16="http://schemas.microsoft.com/office/drawing/2014/main" val="3666364788"/>
                    </a:ext>
                  </a:extLst>
                </a:gridCol>
                <a:gridCol w="780222">
                  <a:extLst>
                    <a:ext uri="{9D8B030D-6E8A-4147-A177-3AD203B41FA5}">
                      <a16:colId xmlns:a16="http://schemas.microsoft.com/office/drawing/2014/main" val="241449285"/>
                    </a:ext>
                  </a:extLst>
                </a:gridCol>
              </a:tblGrid>
              <a:tr h="638978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7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Conversion of Existing Streetlights of all categories in to LED Fixtures and Supply, erection of New Proposal of LED Streetlight Fixture With monitoring system at Zone-1, Zone-2, Zone-3 &amp; Zone-4 in Vellore Corporation under Smart City Mission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7733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2508618819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4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30.00 Crores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1491101954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2922201633"/>
                  </a:ext>
                </a:extLst>
              </a:tr>
              <a:tr h="271871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07.01.2019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623621071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123583390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7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M/s Schnell Energy Equipment Pvt Ltd, Coimbatore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251957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1549284385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04.02.2019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3842167919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1120031506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23.88 Crores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1297365705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530025891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 months (04.10.2019)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698989158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978879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7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Package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7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7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Supply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Supply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7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Installation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Installation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9761135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4468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4468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3950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3950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1846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482802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3404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3134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3134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1501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389556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2753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2423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1295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1295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673759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4523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4523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4146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4146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1766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1766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9150123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15148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15148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13653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13653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27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6408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6408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2746061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37098403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1802251393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031466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440443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54%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56%</a:t>
                      </a:r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7175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542958539"/>
                  </a:ext>
                </a:extLst>
              </a:tr>
              <a:tr h="196612">
                <a:tc>
                  <a:txBody>
                    <a:bodyPr/>
                    <a:lstStyle/>
                    <a:p>
                      <a:pPr algn="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27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7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27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27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13.75 Crores</a:t>
                      </a:r>
                      <a:endParaRPr lang="en-US" sz="127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7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792" marR="1792" marT="1792" marB="0" anchor="b"/>
                </a:tc>
                <a:extLst>
                  <a:ext uri="{0D108BD9-81ED-4DB2-BD59-A6C34878D82A}">
                    <a16:rowId xmlns:a16="http://schemas.microsoft.com/office/drawing/2014/main" val="5579023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434097-D44F-4B58-AD3A-493A112AAD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52966" y="404869"/>
            <a:ext cx="5018281" cy="609142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A picture containing outdoor, fence, water, snow&#10;&#10;Description automatically generated">
            <a:extLst>
              <a:ext uri="{FF2B5EF4-FFF2-40B4-BE49-F238E27FC236}">
                <a16:creationId xmlns:a16="http://schemas.microsoft.com/office/drawing/2014/main" id="{2B7B8AB0-8B9B-463D-8F4D-C9FC0F51EC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2" t="12078" b="12640"/>
          <a:stretch/>
        </p:blipFill>
        <p:spPr>
          <a:xfrm>
            <a:off x="7084516" y="1192576"/>
            <a:ext cx="2349867" cy="437094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36F7F0-5274-43E3-858E-0C4FFEE27A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17"/>
          <a:stretch/>
        </p:blipFill>
        <p:spPr>
          <a:xfrm>
            <a:off x="9567908" y="1192576"/>
            <a:ext cx="2256621" cy="43709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1152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DC872-08F3-495C-8E6F-C2EB92443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247879"/>
            <a:ext cx="10595720" cy="41313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Protection Wall to STP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2656784-389A-4D8C-9931-5C9C7B9196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5809239"/>
              </p:ext>
            </p:extLst>
          </p:nvPr>
        </p:nvGraphicFramePr>
        <p:xfrm>
          <a:off x="344042" y="612846"/>
          <a:ext cx="6255062" cy="603785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4936">
                  <a:extLst>
                    <a:ext uri="{9D8B030D-6E8A-4147-A177-3AD203B41FA5}">
                      <a16:colId xmlns:a16="http://schemas.microsoft.com/office/drawing/2014/main" val="780214419"/>
                    </a:ext>
                  </a:extLst>
                </a:gridCol>
                <a:gridCol w="1915454">
                  <a:extLst>
                    <a:ext uri="{9D8B030D-6E8A-4147-A177-3AD203B41FA5}">
                      <a16:colId xmlns:a16="http://schemas.microsoft.com/office/drawing/2014/main" val="4270870108"/>
                    </a:ext>
                  </a:extLst>
                </a:gridCol>
                <a:gridCol w="152691">
                  <a:extLst>
                    <a:ext uri="{9D8B030D-6E8A-4147-A177-3AD203B41FA5}">
                      <a16:colId xmlns:a16="http://schemas.microsoft.com/office/drawing/2014/main" val="2456415510"/>
                    </a:ext>
                  </a:extLst>
                </a:gridCol>
                <a:gridCol w="2028616">
                  <a:extLst>
                    <a:ext uri="{9D8B030D-6E8A-4147-A177-3AD203B41FA5}">
                      <a16:colId xmlns:a16="http://schemas.microsoft.com/office/drawing/2014/main" val="3449708414"/>
                    </a:ext>
                  </a:extLst>
                </a:gridCol>
                <a:gridCol w="1863365">
                  <a:extLst>
                    <a:ext uri="{9D8B030D-6E8A-4147-A177-3AD203B41FA5}">
                      <a16:colId xmlns:a16="http://schemas.microsoft.com/office/drawing/2014/main" val="4191886589"/>
                    </a:ext>
                  </a:extLst>
                </a:gridCol>
              </a:tblGrid>
              <a:tr h="443122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Construction  of Protection Wall at STP site and Solar Plant at Sarkar </a:t>
                      </a:r>
                      <a:r>
                        <a:rPr lang="en-US" sz="14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Thoppu</a:t>
                      </a:r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in Vellore City Municipal Corporation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2040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3539674401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2.50 crores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4690123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4025032993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TENDER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28.01.2019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2898286933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2390593812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Mr/s. D. Natrajan &amp; Co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9997769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2137353052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02.08.2019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2517743213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1822519651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2.14 Crores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2125243085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4117047412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 months (02.08.2020)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4161695085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3778083902"/>
                  </a:ext>
                </a:extLst>
              </a:tr>
              <a:tr h="447739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Compound Wall - Column &amp; Grade beam 800m completed out of 2400m and remaining in Progress.</a:t>
                      </a:r>
                      <a:b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0562590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3944187796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30.09.2020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1041565779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3427870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6718473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6705049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99867320"/>
                  </a:ext>
                </a:extLst>
              </a:tr>
              <a:tr h="1899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2899" marR="2899" marT="2899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899" marR="2899" marT="2899" marB="0" anchor="b"/>
                </a:tc>
                <a:extLst>
                  <a:ext uri="{0D108BD9-81ED-4DB2-BD59-A6C34878D82A}">
                    <a16:rowId xmlns:a16="http://schemas.microsoft.com/office/drawing/2014/main" val="2882332183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C48A05-E2CE-41E8-801C-1F7792BB4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97407" y="661012"/>
            <a:ext cx="5157615" cy="603785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0DB966-455F-4915-A1C1-7E7866405945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6" r="13565"/>
          <a:stretch/>
        </p:blipFill>
        <p:spPr bwMode="auto">
          <a:xfrm>
            <a:off x="6797407" y="661012"/>
            <a:ext cx="5157615" cy="31051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140278-0FC6-4AAF-A6A9-124AF14DAEE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6" r="12736"/>
          <a:stretch/>
        </p:blipFill>
        <p:spPr bwMode="auto">
          <a:xfrm>
            <a:off x="6795690" y="3799923"/>
            <a:ext cx="5157614" cy="30194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38935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6EE29-D876-4783-ABC9-E6F90144D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881" y="37852"/>
            <a:ext cx="3932237" cy="45790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Bio Mining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BDE36B1-4EB7-49EC-9073-77E9D0E27A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2858469"/>
              </p:ext>
            </p:extLst>
          </p:nvPr>
        </p:nvGraphicFramePr>
        <p:xfrm>
          <a:off x="330504" y="473720"/>
          <a:ext cx="6544022" cy="6275252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8904">
                  <a:extLst>
                    <a:ext uri="{9D8B030D-6E8A-4147-A177-3AD203B41FA5}">
                      <a16:colId xmlns:a16="http://schemas.microsoft.com/office/drawing/2014/main" val="1768380235"/>
                    </a:ext>
                  </a:extLst>
                </a:gridCol>
                <a:gridCol w="1920404">
                  <a:extLst>
                    <a:ext uri="{9D8B030D-6E8A-4147-A177-3AD203B41FA5}">
                      <a16:colId xmlns:a16="http://schemas.microsoft.com/office/drawing/2014/main" val="1960334347"/>
                    </a:ext>
                  </a:extLst>
                </a:gridCol>
                <a:gridCol w="176270">
                  <a:extLst>
                    <a:ext uri="{9D8B030D-6E8A-4147-A177-3AD203B41FA5}">
                      <a16:colId xmlns:a16="http://schemas.microsoft.com/office/drawing/2014/main" val="3719165262"/>
                    </a:ext>
                  </a:extLst>
                </a:gridCol>
                <a:gridCol w="2005070">
                  <a:extLst>
                    <a:ext uri="{9D8B030D-6E8A-4147-A177-3AD203B41FA5}">
                      <a16:colId xmlns:a16="http://schemas.microsoft.com/office/drawing/2014/main" val="460514201"/>
                    </a:ext>
                  </a:extLst>
                </a:gridCol>
                <a:gridCol w="168647">
                  <a:extLst>
                    <a:ext uri="{9D8B030D-6E8A-4147-A177-3AD203B41FA5}">
                      <a16:colId xmlns:a16="http://schemas.microsoft.com/office/drawing/2014/main" val="1340586017"/>
                    </a:ext>
                  </a:extLst>
                </a:gridCol>
                <a:gridCol w="2034727">
                  <a:extLst>
                    <a:ext uri="{9D8B030D-6E8A-4147-A177-3AD203B41FA5}">
                      <a16:colId xmlns:a16="http://schemas.microsoft.com/office/drawing/2014/main" val="3841696959"/>
                    </a:ext>
                  </a:extLst>
                </a:gridCol>
              </a:tblGrid>
              <a:tr h="496681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DESCRIPTION OF WORK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Removal of Legacy Waste At Existing Municipal </a:t>
                      </a:r>
                      <a:r>
                        <a:rPr lang="en-US" sz="14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Soild</a:t>
                      </a:r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Waste Dumpsite at </a:t>
                      </a:r>
                      <a:r>
                        <a:rPr lang="en-US" sz="14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Sathuperi</a:t>
                      </a:r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through Biomining in Vellore City Municipal Corporation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639064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4159128379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PROJECT COST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13.00 Crores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2342345572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932276643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3.</a:t>
                      </a: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DATE OF TENDER</a:t>
                      </a: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kern="120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:</a:t>
                      </a: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</a:rPr>
                        <a:t>18.02.2019</a:t>
                      </a: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u="none" strike="noStrike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3715375061"/>
                  </a:ext>
                </a:extLst>
              </a:tr>
              <a:tr h="99183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227283342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NAME OF THE CONTRACTOR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M/</a:t>
                      </a:r>
                      <a:r>
                        <a:rPr lang="en-US" sz="1400" u="none" strike="noStrike" dirty="0" err="1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s.EcoGarb</a:t>
                      </a:r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(Consortium),Chennai.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923319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593632839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DATE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27.05.2019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2737748265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730382544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AMOUNT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Rs. 12.78 Crores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2843522317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3453908702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AGREEMENT PERIOD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24 months (27.05.2021)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052058711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646475177"/>
                  </a:ext>
                </a:extLst>
              </a:tr>
              <a:tr h="1068768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PRESENT STAGE OF WORK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3"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1. 20000Cum of legacy waste was shifted and site cleared for shed work.</a:t>
                      </a:r>
                      <a:b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 Heaping and Bio culture carried out for 12000cum.</a:t>
                      </a:r>
                      <a:b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3.Machineries arrived to site and erection in progress.</a:t>
                      </a:r>
                      <a:b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4.Shed Erection work yet to be commenced.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016678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00224491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DATE OF COMPLETION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30.05.2021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3836238610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3963225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PERCENTAGE PROGRESS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Jun-20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Jul-20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518744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4635362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15244344"/>
                  </a:ext>
                </a:extLst>
              </a:tr>
              <a:tr h="177610">
                <a:tc>
                  <a:txBody>
                    <a:bodyPr/>
                    <a:lstStyle/>
                    <a:p>
                      <a:pPr algn="r" fontAlgn="t"/>
                      <a:r>
                        <a:rPr lang="en-US" sz="14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11.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EXPENDITURE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/>
                </a:tc>
                <a:tc gridSpan="2">
                  <a:txBody>
                    <a:bodyPr/>
                    <a:lstStyle/>
                    <a:p>
                      <a:pPr algn="l" fontAlgn="t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2606" marR="2606" marT="2606" marB="0" anchor="b"/>
                </a:tc>
                <a:extLst>
                  <a:ext uri="{0D108BD9-81ED-4DB2-BD59-A6C34878D82A}">
                    <a16:rowId xmlns:a16="http://schemas.microsoft.com/office/drawing/2014/main" val="1994891782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0F43D5-E856-4CA7-8499-9316CB56C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3340" y="605928"/>
            <a:ext cx="5190615" cy="625321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 descr="A view of the side of a dirt road&#10;&#10;Description automatically generated">
            <a:extLst>
              <a:ext uri="{FF2B5EF4-FFF2-40B4-BE49-F238E27FC236}">
                <a16:creationId xmlns:a16="http://schemas.microsoft.com/office/drawing/2014/main" id="{12AB40BA-4195-485C-A724-6538A8CDC0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578" y="603741"/>
            <a:ext cx="5190615" cy="29197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6E9E6-266C-43F7-B255-AC37338EB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6771" y="3602925"/>
            <a:ext cx="5171422" cy="31767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8356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3255</Words>
  <Application>Microsoft Office PowerPoint</Application>
  <PresentationFormat>Widescreen</PresentationFormat>
  <Paragraphs>1090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</vt:lpstr>
      <vt:lpstr>Office Theme</vt:lpstr>
      <vt:lpstr>VELLORE SMART CITY PROJECT</vt:lpstr>
      <vt:lpstr> Ground Mounted Solar Power Plant (2.40MW)</vt:lpstr>
      <vt:lpstr>Anganwadi (Zone 1 -12, Zone 2-21, Zone 3-20, Zone 4 - 21) (Total - 74)</vt:lpstr>
      <vt:lpstr>Construction of Culverts (Zone1- 82, Zone 2- 41, Zone 3- 41, Zone 4- 34 (Total - 198)</vt:lpstr>
      <vt:lpstr>Green Space Development - Phase II (58 Parks)</vt:lpstr>
      <vt:lpstr>Green Space Development - Phase I - 15; Phase 2 - 23 Parks</vt:lpstr>
      <vt:lpstr>Street Light</vt:lpstr>
      <vt:lpstr>Protection Wall to STP</vt:lpstr>
      <vt:lpstr>Bio Mining</vt:lpstr>
      <vt:lpstr>Multi Level Car Parking</vt:lpstr>
      <vt:lpstr>Storm Water Drain - RCC lining - 6.20 Km</vt:lpstr>
      <vt:lpstr>Tourism Development - SOR Items - Part 1</vt:lpstr>
      <vt:lpstr>Otteri Lake Development</vt:lpstr>
      <vt:lpstr>Solar Roof Top (129 Buildings)</vt:lpstr>
      <vt:lpstr>Water Supply Internal Plumbing</vt:lpstr>
      <vt:lpstr>Construction of Commercial complex at Sathuvachari</vt:lpstr>
      <vt:lpstr>Crematorium</vt:lpstr>
      <vt:lpstr>Kaspa Play Ground</vt:lpstr>
      <vt:lpstr>Smart Road Phase - I</vt:lpstr>
      <vt:lpstr>New Bus Stand</vt:lpstr>
      <vt:lpstr>Smart Drain at Zone II</vt:lpstr>
      <vt:lpstr>Smart Road Phase 2 &amp; 3</vt:lpstr>
      <vt:lpstr>Air Quality Monitoring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Ground Mounted Solar Power Plant (2.40MW)</dc:title>
  <dc:creator>M, Sureshkumar (Chennai)</dc:creator>
  <cp:lastModifiedBy>M, Sureshkumar (Chennai)</cp:lastModifiedBy>
  <cp:revision>107</cp:revision>
  <cp:lastPrinted>2020-07-14T14:49:51Z</cp:lastPrinted>
  <dcterms:created xsi:type="dcterms:W3CDTF">2020-07-14T05:05:11Z</dcterms:created>
  <dcterms:modified xsi:type="dcterms:W3CDTF">2020-07-15T04:51:36Z</dcterms:modified>
</cp:coreProperties>
</file>